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797675" cy="99266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5" roundtripDataSignature="AMtx7mgE/IwgMP+/Hb/3qDGEIsIuIzzA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6400" cy="4968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49688" y="0"/>
            <a:ext cx="2946400" cy="4968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9429750"/>
            <a:ext cx="2946400" cy="4968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0: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3: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4: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5: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5: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6: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8: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9:notes"/>
          <p:cNvSpPr txBox="1"/>
          <p:nvPr>
            <p:ph idx="1" type="body"/>
          </p:nvPr>
        </p:nvSpPr>
        <p:spPr>
          <a:xfrm>
            <a:off x="679450" y="4776788"/>
            <a:ext cx="5438775" cy="39084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9:notes"/>
          <p:cNvSpPr txBox="1"/>
          <p:nvPr>
            <p:ph idx="12" type="sldNum"/>
          </p:nvPr>
        </p:nvSpPr>
        <p:spPr>
          <a:xfrm>
            <a:off x="3849688" y="9429750"/>
            <a:ext cx="2946400" cy="4968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1"/>
          <p:cNvSpPr/>
          <p:nvPr>
            <p:ph idx="2" type="pic"/>
          </p:nvPr>
        </p:nvSpPr>
        <p:spPr>
          <a:xfrm>
            <a:off x="5183188" y="987425"/>
            <a:ext cx="6172200" cy="4873625"/>
          </a:xfrm>
          <a:prstGeom prst="rect">
            <a:avLst/>
          </a:prstGeom>
          <a:noFill/>
          <a:ln>
            <a:noFill/>
          </a:ln>
        </p:spPr>
      </p:sp>
      <p:sp>
        <p:nvSpPr>
          <p:cNvPr id="78" name="Google Shape;78;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9" name="Shape 19"/>
        <p:cNvGrpSpPr/>
        <p:nvPr/>
      </p:nvGrpSpPr>
      <p:grpSpPr>
        <a:xfrm>
          <a:off x="0" y="0"/>
          <a:ext cx="0" cy="0"/>
          <a:chOff x="0" y="0"/>
          <a:chExt cx="0" cy="0"/>
        </a:xfrm>
      </p:grpSpPr>
      <p:sp>
        <p:nvSpPr>
          <p:cNvPr id="20" name="Google Shape;20;p13"/>
          <p:cNvSpPr/>
          <p:nvPr/>
        </p:nvSpPr>
        <p:spPr>
          <a:xfrm>
            <a:off x="0" y="1"/>
            <a:ext cx="12192000" cy="72000"/>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1" name="Google Shape;21;p13"/>
          <p:cNvSpPr/>
          <p:nvPr/>
        </p:nvSpPr>
        <p:spPr>
          <a:xfrm>
            <a:off x="1" y="6815457"/>
            <a:ext cx="12192000"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2" name="Google Shape;22;p13"/>
          <p:cNvSpPr/>
          <p:nvPr/>
        </p:nvSpPr>
        <p:spPr>
          <a:xfrm>
            <a:off x="605150" y="61616"/>
            <a:ext cx="819151" cy="72000"/>
          </a:xfrm>
          <a:custGeom>
            <a:rect b="b" l="l" r="r" t="t"/>
            <a:pathLst>
              <a:path extrusionOk="0" h="258196" w="1858936">
                <a:moveTo>
                  <a:pt x="0" y="0"/>
                </a:moveTo>
                <a:lnTo>
                  <a:pt x="39604" y="0"/>
                </a:lnTo>
                <a:cubicBezTo>
                  <a:pt x="111046" y="0"/>
                  <a:pt x="257489" y="0"/>
                  <a:pt x="438620" y="0"/>
                </a:cubicBezTo>
                <a:lnTo>
                  <a:pt x="754527" y="0"/>
                </a:lnTo>
                <a:lnTo>
                  <a:pt x="813170" y="0"/>
                </a:lnTo>
                <a:lnTo>
                  <a:pt x="1045766" y="0"/>
                </a:lnTo>
                <a:lnTo>
                  <a:pt x="1104409" y="0"/>
                </a:lnTo>
                <a:lnTo>
                  <a:pt x="1420315" y="0"/>
                </a:lnTo>
                <a:cubicBezTo>
                  <a:pt x="1601447" y="0"/>
                  <a:pt x="1747890" y="0"/>
                  <a:pt x="1819332" y="0"/>
                </a:cubicBezTo>
                <a:lnTo>
                  <a:pt x="1858936" y="0"/>
                </a:lnTo>
                <a:cubicBezTo>
                  <a:pt x="1709103" y="0"/>
                  <a:pt x="1684130" y="112961"/>
                  <a:pt x="1624820" y="185578"/>
                </a:cubicBezTo>
                <a:cubicBezTo>
                  <a:pt x="1565512" y="258196"/>
                  <a:pt x="1432846" y="258196"/>
                  <a:pt x="1432846" y="258196"/>
                </a:cubicBezTo>
                <a:cubicBezTo>
                  <a:pt x="1432846" y="258196"/>
                  <a:pt x="1432846" y="258196"/>
                  <a:pt x="1149454" y="258196"/>
                </a:cubicBezTo>
                <a:lnTo>
                  <a:pt x="1104409" y="258196"/>
                </a:lnTo>
                <a:lnTo>
                  <a:pt x="1097835" y="258196"/>
                </a:lnTo>
                <a:lnTo>
                  <a:pt x="982830" y="258196"/>
                </a:lnTo>
                <a:lnTo>
                  <a:pt x="876107" y="258196"/>
                </a:lnTo>
                <a:lnTo>
                  <a:pt x="761101" y="258196"/>
                </a:lnTo>
                <a:lnTo>
                  <a:pt x="754527" y="258196"/>
                </a:lnTo>
                <a:lnTo>
                  <a:pt x="709482" y="258196"/>
                </a:lnTo>
                <a:cubicBezTo>
                  <a:pt x="426090" y="258196"/>
                  <a:pt x="426090" y="258196"/>
                  <a:pt x="426090" y="258196"/>
                </a:cubicBezTo>
                <a:cubicBezTo>
                  <a:pt x="426090" y="258196"/>
                  <a:pt x="293424" y="258196"/>
                  <a:pt x="234115" y="185578"/>
                </a:cubicBezTo>
                <a:cubicBezTo>
                  <a:pt x="174806" y="112961"/>
                  <a:pt x="149833" y="0"/>
                  <a:pt x="0" y="0"/>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23" name="Google Shape;23;p13"/>
          <p:cNvGrpSpPr/>
          <p:nvPr/>
        </p:nvGrpSpPr>
        <p:grpSpPr>
          <a:xfrm>
            <a:off x="-1" y="937022"/>
            <a:ext cx="12192000" cy="45720"/>
            <a:chOff x="-1" y="873247"/>
            <a:chExt cx="9906000" cy="45720"/>
          </a:xfrm>
        </p:grpSpPr>
        <p:pic>
          <p:nvPicPr>
            <p:cNvPr descr="악세사리" id="24" name="Google Shape;24;p13"/>
            <p:cNvPicPr preferRelativeResize="0"/>
            <p:nvPr/>
          </p:nvPicPr>
          <p:blipFill rotWithShape="1">
            <a:blip r:embed="rId2">
              <a:alphaModFix/>
            </a:blip>
            <a:srcRect b="-3" l="0" r="39459" t="4"/>
            <a:stretch/>
          </p:blipFill>
          <p:spPr>
            <a:xfrm rot="10800000">
              <a:off x="-1" y="873248"/>
              <a:ext cx="9906000" cy="45719"/>
            </a:xfrm>
            <a:prstGeom prst="rect">
              <a:avLst/>
            </a:prstGeom>
            <a:noFill/>
            <a:ln>
              <a:noFill/>
            </a:ln>
          </p:spPr>
        </p:pic>
        <p:cxnSp>
          <p:nvCxnSpPr>
            <p:cNvPr id="25" name="Google Shape;25;p13"/>
            <p:cNvCxnSpPr/>
            <p:nvPr/>
          </p:nvCxnSpPr>
          <p:spPr>
            <a:xfrm>
              <a:off x="-1" y="873247"/>
              <a:ext cx="9906000" cy="0"/>
            </a:xfrm>
            <a:prstGeom prst="straightConnector1">
              <a:avLst/>
            </a:prstGeom>
            <a:noFill/>
            <a:ln cap="flat" cmpd="sng" w="9525">
              <a:solidFill>
                <a:srgbClr val="D8D8D8"/>
              </a:solidFill>
              <a:prstDash val="solid"/>
              <a:miter lim="800000"/>
              <a:headEnd len="sm" w="sm" type="none"/>
              <a:tailEnd len="sm" w="sm" type="none"/>
            </a:ln>
          </p:spPr>
        </p:cxnSp>
      </p:grpSp>
      <p:sp>
        <p:nvSpPr>
          <p:cNvPr id="26" name="Google Shape;26;p13"/>
          <p:cNvSpPr/>
          <p:nvPr/>
        </p:nvSpPr>
        <p:spPr>
          <a:xfrm>
            <a:off x="2" y="6776727"/>
            <a:ext cx="12192677" cy="72000"/>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7" name="Google Shape;27;p13"/>
          <p:cNvSpPr/>
          <p:nvPr/>
        </p:nvSpPr>
        <p:spPr>
          <a:xfrm>
            <a:off x="11040677" y="6775816"/>
            <a:ext cx="1152000" cy="720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Malgun Gothic"/>
              <a:ea typeface="Malgun Gothic"/>
              <a:cs typeface="Malgun Gothic"/>
              <a:sym typeface="Malgun Gothic"/>
            </a:endParaRPr>
          </a:p>
        </p:txBody>
      </p:sp>
      <p:sp>
        <p:nvSpPr>
          <p:cNvPr id="28" name="Google Shape;28;p13"/>
          <p:cNvSpPr txBox="1"/>
          <p:nvPr>
            <p:ph idx="12" type="sldNum"/>
          </p:nvPr>
        </p:nvSpPr>
        <p:spPr>
          <a:xfrm>
            <a:off x="9448799" y="7913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extLst>
    <p:ext uri="{DCECCB84-F9BA-43D5-87BE-67443E8EF086}">
      <p15:sldGuideLst>
        <p15:guide id="1" pos="423">
          <p15:clr>
            <a:srgbClr val="FBAE40"/>
          </p15:clr>
        </p15:guide>
        <p15:guide id="2" pos="7257">
          <p15:clr>
            <a:srgbClr val="FBAE40"/>
          </p15:clr>
        </p15:guide>
        <p15:guide id="3" orient="horz" pos="3974">
          <p15:clr>
            <a:srgbClr val="FBAE40"/>
          </p15:clr>
        </p15:guide>
        <p15:guide id="4" orient="horz" pos="82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jpg"/><Relationship Id="rId9" Type="http://schemas.openxmlformats.org/officeDocument/2006/relationships/image" Target="../media/image5.jpg"/><Relationship Id="rId5" Type="http://schemas.openxmlformats.org/officeDocument/2006/relationships/image" Target="../media/image20.jpg"/><Relationship Id="rId6" Type="http://schemas.openxmlformats.org/officeDocument/2006/relationships/image" Target="../media/image10.jpg"/><Relationship Id="rId7" Type="http://schemas.openxmlformats.org/officeDocument/2006/relationships/image" Target="../media/image6.jpg"/><Relationship Id="rId8"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sp>
        <p:nvSpPr>
          <p:cNvPr id="99" name="Google Shape;99;p1"/>
          <p:cNvSpPr/>
          <p:nvPr/>
        </p:nvSpPr>
        <p:spPr>
          <a:xfrm>
            <a:off x="7325533" y="0"/>
            <a:ext cx="4866466" cy="6858000"/>
          </a:xfrm>
          <a:prstGeom prst="rect">
            <a:avLst/>
          </a:prstGeom>
          <a:solidFill>
            <a:srgbClr val="00206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0" name="Google Shape;100;p1"/>
          <p:cNvSpPr/>
          <p:nvPr/>
        </p:nvSpPr>
        <p:spPr>
          <a:xfrm>
            <a:off x="5198528" y="-1"/>
            <a:ext cx="5087568" cy="6858433"/>
          </a:xfrm>
          <a:prstGeom prst="parallelogram">
            <a:avLst>
              <a:gd fmla="val 4187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1" name="Google Shape;101;p1"/>
          <p:cNvSpPr txBox="1"/>
          <p:nvPr/>
        </p:nvSpPr>
        <p:spPr>
          <a:xfrm>
            <a:off x="442596" y="1939180"/>
            <a:ext cx="8876955" cy="34932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9600" u="none" cap="none" strike="noStrike">
                <a:solidFill>
                  <a:srgbClr val="0070C0"/>
                </a:solidFill>
                <a:latin typeface="Arial"/>
                <a:ea typeface="Arial"/>
                <a:cs typeface="Arial"/>
                <a:sym typeface="Arial"/>
              </a:rPr>
              <a:t>Section4 </a:t>
            </a:r>
            <a:endParaRPr b="1" i="0" sz="9600" u="none" cap="none" strike="noStrike">
              <a:solidFill>
                <a:srgbClr val="0070C0"/>
              </a:solidFill>
              <a:latin typeface="Arial"/>
              <a:ea typeface="Arial"/>
              <a:cs typeface="Arial"/>
              <a:sym typeface="Arial"/>
            </a:endParaRPr>
          </a:p>
          <a:p>
            <a:pPr indent="0" lvl="0" marL="0" marR="0" rtl="0" algn="ctr">
              <a:spcBef>
                <a:spcPts val="300"/>
              </a:spcBef>
              <a:spcAft>
                <a:spcPts val="0"/>
              </a:spcAft>
              <a:buNone/>
            </a:pPr>
            <a:r>
              <a:rPr b="1" i="0" lang="ko-KR" sz="6000" u="none" cap="none" strike="noStrike">
                <a:solidFill>
                  <a:srgbClr val="005850"/>
                </a:solidFill>
                <a:latin typeface="Arial"/>
                <a:ea typeface="Arial"/>
                <a:cs typeface="Arial"/>
                <a:sym typeface="Arial"/>
              </a:rPr>
              <a:t>딥러닝을 이용한</a:t>
            </a:r>
            <a:endParaRPr b="1" i="0" sz="6000" u="none" cap="none" strike="noStrike">
              <a:solidFill>
                <a:srgbClr val="005850"/>
              </a:solidFill>
              <a:latin typeface="Arial"/>
              <a:ea typeface="Arial"/>
              <a:cs typeface="Arial"/>
              <a:sym typeface="Arial"/>
            </a:endParaRPr>
          </a:p>
          <a:p>
            <a:pPr indent="0" lvl="0" marL="0" marR="0" rtl="0" algn="ctr">
              <a:spcBef>
                <a:spcPts val="300"/>
              </a:spcBef>
              <a:spcAft>
                <a:spcPts val="0"/>
              </a:spcAft>
              <a:buNone/>
            </a:pPr>
            <a:r>
              <a:rPr b="1" i="0" lang="ko-KR" sz="6000" u="none" cap="none" strike="noStrike">
                <a:solidFill>
                  <a:srgbClr val="005850"/>
                </a:solidFill>
                <a:latin typeface="Arial"/>
                <a:ea typeface="Arial"/>
                <a:cs typeface="Arial"/>
                <a:sym typeface="Arial"/>
              </a:rPr>
              <a:t>웃는 얼굴 판별</a:t>
            </a:r>
            <a:endParaRPr b="1" i="0" sz="6000" u="none" cap="none" strike="noStrike">
              <a:solidFill>
                <a:srgbClr val="005850"/>
              </a:solidFill>
              <a:latin typeface="Arial"/>
              <a:ea typeface="Arial"/>
              <a:cs typeface="Arial"/>
              <a:sym typeface="Arial"/>
            </a:endParaRPr>
          </a:p>
        </p:txBody>
      </p:sp>
      <p:sp>
        <p:nvSpPr>
          <p:cNvPr id="102" name="Google Shape;102;p1"/>
          <p:cNvSpPr txBox="1"/>
          <p:nvPr/>
        </p:nvSpPr>
        <p:spPr>
          <a:xfrm>
            <a:off x="9720075" y="5405112"/>
            <a:ext cx="2071401"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ko-KR" sz="2400" u="none" cap="none" strike="noStrike">
                <a:solidFill>
                  <a:schemeClr val="lt1"/>
                </a:solidFill>
                <a:latin typeface="Arial"/>
                <a:ea typeface="Arial"/>
                <a:cs typeface="Arial"/>
                <a:sym typeface="Arial"/>
              </a:rPr>
              <a:t>AI 15기 임철민</a:t>
            </a:r>
            <a:endParaRPr b="1" i="0" sz="2400" u="none" cap="none" strike="noStrike">
              <a:solidFill>
                <a:schemeClr val="lt1"/>
              </a:solidFill>
              <a:latin typeface="Arial"/>
              <a:ea typeface="Arial"/>
              <a:cs typeface="Arial"/>
              <a:sym typeface="Arial"/>
            </a:endParaRPr>
          </a:p>
        </p:txBody>
      </p:sp>
    </p:spTree>
  </p:cSld>
  <p:clrMapOvr>
    <a:masterClrMapping/>
  </p:clrMapOvr>
  <p:transition spd="slow" p14:dur="1600">
    <p:blinds dir="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10"/>
          <p:cNvSpPr txBox="1"/>
          <p:nvPr/>
        </p:nvSpPr>
        <p:spPr>
          <a:xfrm>
            <a:off x="4568979" y="1895252"/>
            <a:ext cx="3054042"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E70BA"/>
              </a:buClr>
              <a:buSzPts val="4800"/>
              <a:buFont typeface="Arial"/>
              <a:buNone/>
            </a:pPr>
            <a:r>
              <a:rPr b="1" i="0" lang="ko-KR" sz="4800" u="none" cap="none" strike="noStrike">
                <a:solidFill>
                  <a:srgbClr val="0E70BA"/>
                </a:solidFill>
                <a:latin typeface="Arial"/>
                <a:ea typeface="Arial"/>
                <a:cs typeface="Arial"/>
                <a:sym typeface="Arial"/>
              </a:rPr>
              <a:t>감사합니다.</a:t>
            </a:r>
            <a:endParaRPr b="1" i="0" sz="6000" u="none" cap="none" strike="noStrike">
              <a:solidFill>
                <a:srgbClr val="0E70BA"/>
              </a:solidFill>
              <a:latin typeface="Arial"/>
              <a:ea typeface="Arial"/>
              <a:cs typeface="Arial"/>
              <a:sym typeface="Arial"/>
            </a:endParaRPr>
          </a:p>
        </p:txBody>
      </p:sp>
      <p:grpSp>
        <p:nvGrpSpPr>
          <p:cNvPr id="218" name="Google Shape;218;p10"/>
          <p:cNvGrpSpPr/>
          <p:nvPr/>
        </p:nvGrpSpPr>
        <p:grpSpPr>
          <a:xfrm flipH="1">
            <a:off x="1524000" y="2148751"/>
            <a:ext cx="2549746" cy="324000"/>
            <a:chOff x="7334250" y="1111234"/>
            <a:chExt cx="2549746" cy="324000"/>
          </a:xfrm>
        </p:grpSpPr>
        <p:sp>
          <p:nvSpPr>
            <p:cNvPr id="219" name="Google Shape;219;p10"/>
            <p:cNvSpPr/>
            <p:nvPr/>
          </p:nvSpPr>
          <p:spPr>
            <a:xfrm>
              <a:off x="7334250" y="1111234"/>
              <a:ext cx="77469" cy="324000"/>
            </a:xfrm>
            <a:prstGeom prst="rect">
              <a:avLst/>
            </a:prstGeom>
            <a:solidFill>
              <a:srgbClr val="0070C4">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Calibri"/>
                <a:ea typeface="Calibri"/>
                <a:cs typeface="Calibri"/>
                <a:sym typeface="Calibri"/>
              </a:endParaRPr>
            </a:p>
          </p:txBody>
        </p:sp>
        <p:cxnSp>
          <p:nvCxnSpPr>
            <p:cNvPr id="220" name="Google Shape;220;p10"/>
            <p:cNvCxnSpPr/>
            <p:nvPr/>
          </p:nvCxnSpPr>
          <p:spPr>
            <a:xfrm>
              <a:off x="7411718" y="1273234"/>
              <a:ext cx="2472278" cy="0"/>
            </a:xfrm>
            <a:prstGeom prst="straightConnector1">
              <a:avLst/>
            </a:prstGeom>
            <a:noFill/>
            <a:ln cap="flat" cmpd="sng" w="9525">
              <a:solidFill>
                <a:srgbClr val="0070C4">
                  <a:alpha val="49803"/>
                </a:srgbClr>
              </a:solidFill>
              <a:prstDash val="solid"/>
              <a:miter lim="800000"/>
              <a:headEnd len="sm" w="sm" type="none"/>
              <a:tailEnd len="sm" w="sm" type="none"/>
            </a:ln>
          </p:spPr>
        </p:cxnSp>
      </p:grpSp>
      <p:grpSp>
        <p:nvGrpSpPr>
          <p:cNvPr id="221" name="Google Shape;221;p10"/>
          <p:cNvGrpSpPr/>
          <p:nvPr/>
        </p:nvGrpSpPr>
        <p:grpSpPr>
          <a:xfrm flipH="1" rot="10800000">
            <a:off x="8118254" y="2148751"/>
            <a:ext cx="2549746" cy="324000"/>
            <a:chOff x="7334250" y="1111234"/>
            <a:chExt cx="2549746" cy="324000"/>
          </a:xfrm>
        </p:grpSpPr>
        <p:sp>
          <p:nvSpPr>
            <p:cNvPr id="222" name="Google Shape;222;p10"/>
            <p:cNvSpPr/>
            <p:nvPr/>
          </p:nvSpPr>
          <p:spPr>
            <a:xfrm>
              <a:off x="7334250" y="1111234"/>
              <a:ext cx="77469" cy="324000"/>
            </a:xfrm>
            <a:prstGeom prst="rect">
              <a:avLst/>
            </a:prstGeom>
            <a:solidFill>
              <a:srgbClr val="0070C4">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Calibri"/>
                <a:ea typeface="Calibri"/>
                <a:cs typeface="Calibri"/>
                <a:sym typeface="Calibri"/>
              </a:endParaRPr>
            </a:p>
          </p:txBody>
        </p:sp>
        <p:cxnSp>
          <p:nvCxnSpPr>
            <p:cNvPr id="223" name="Google Shape;223;p10"/>
            <p:cNvCxnSpPr/>
            <p:nvPr/>
          </p:nvCxnSpPr>
          <p:spPr>
            <a:xfrm>
              <a:off x="7411718" y="1273234"/>
              <a:ext cx="2472278" cy="0"/>
            </a:xfrm>
            <a:prstGeom prst="straightConnector1">
              <a:avLst/>
            </a:prstGeom>
            <a:noFill/>
            <a:ln cap="flat" cmpd="sng" w="9525">
              <a:solidFill>
                <a:srgbClr val="0070C4">
                  <a:alpha val="49803"/>
                </a:srgbClr>
              </a:solidFill>
              <a:prstDash val="solid"/>
              <a:miter lim="800000"/>
              <a:headEnd len="sm" w="sm" type="none"/>
              <a:tailEnd len="sm" w="sm" type="none"/>
            </a:ln>
          </p:spPr>
        </p:cxnSp>
      </p:grpSp>
      <p:sp>
        <p:nvSpPr>
          <p:cNvPr id="224" name="Google Shape;224;p10"/>
          <p:cNvSpPr/>
          <p:nvPr/>
        </p:nvSpPr>
        <p:spPr>
          <a:xfrm>
            <a:off x="5077963" y="3096555"/>
            <a:ext cx="72000" cy="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p2"/>
          <p:cNvGrpSpPr/>
          <p:nvPr/>
        </p:nvGrpSpPr>
        <p:grpSpPr>
          <a:xfrm>
            <a:off x="476751" y="280803"/>
            <a:ext cx="2985184" cy="501968"/>
            <a:chOff x="636542" y="262634"/>
            <a:chExt cx="2985184" cy="501968"/>
          </a:xfrm>
        </p:grpSpPr>
        <p:sp>
          <p:nvSpPr>
            <p:cNvPr id="109" name="Google Shape;109;p2"/>
            <p:cNvSpPr txBox="1"/>
            <p:nvPr/>
          </p:nvSpPr>
          <p:spPr>
            <a:xfrm>
              <a:off x="1358286" y="272159"/>
              <a:ext cx="2263440"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ko-KR" sz="3200" u="none" cap="none" strike="noStrike">
                  <a:solidFill>
                    <a:srgbClr val="262626"/>
                  </a:solidFill>
                  <a:latin typeface="Arial"/>
                  <a:ea typeface="Arial"/>
                  <a:cs typeface="Arial"/>
                  <a:sym typeface="Arial"/>
                </a:rPr>
                <a:t>프로젝트 소개</a:t>
              </a:r>
              <a:endParaRPr b="1" i="0" sz="3200" u="none" cap="none" strike="noStrike">
                <a:solidFill>
                  <a:srgbClr val="262626"/>
                </a:solidFill>
                <a:latin typeface="Arial"/>
                <a:ea typeface="Arial"/>
                <a:cs typeface="Arial"/>
                <a:sym typeface="Arial"/>
              </a:endParaRPr>
            </a:p>
          </p:txBody>
        </p:sp>
        <p:sp>
          <p:nvSpPr>
            <p:cNvPr id="110" name="Google Shape;110;p2"/>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i="0" lang="ko-KR" sz="3200" u="none" cap="none" strike="noStrike">
                  <a:solidFill>
                    <a:srgbClr val="002060"/>
                  </a:solidFill>
                  <a:latin typeface="Arial"/>
                  <a:ea typeface="Arial"/>
                  <a:cs typeface="Arial"/>
                  <a:sym typeface="Arial"/>
                </a:rPr>
                <a:t>01</a:t>
              </a:r>
              <a:r>
                <a:rPr b="1" i="0" lang="ko-KR" sz="3200" u="none" cap="none" strike="noStrike">
                  <a:solidFill>
                    <a:srgbClr val="0F9934"/>
                  </a:solidFill>
                  <a:latin typeface="Arial"/>
                  <a:ea typeface="Arial"/>
                  <a:cs typeface="Arial"/>
                  <a:sym typeface="Arial"/>
                </a:rPr>
                <a:t>	</a:t>
              </a:r>
              <a:endParaRPr b="1" i="0" sz="3200" u="none" cap="none" strike="noStrike">
                <a:solidFill>
                  <a:srgbClr val="0F9934"/>
                </a:solidFill>
                <a:latin typeface="Arial"/>
                <a:ea typeface="Arial"/>
                <a:cs typeface="Arial"/>
                <a:sym typeface="Arial"/>
              </a:endParaRPr>
            </a:p>
          </p:txBody>
        </p:sp>
        <p:sp>
          <p:nvSpPr>
            <p:cNvPr id="111" name="Google Shape;111;p2"/>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rgbClr val="0F9934"/>
                </a:solidFill>
                <a:latin typeface="Arial"/>
                <a:ea typeface="Arial"/>
                <a:cs typeface="Arial"/>
                <a:sym typeface="Arial"/>
              </a:endParaRPr>
            </a:p>
          </p:txBody>
        </p:sp>
      </p:grpSp>
      <p:sp>
        <p:nvSpPr>
          <p:cNvPr id="112" name="Google Shape;112;p2"/>
          <p:cNvSpPr txBox="1"/>
          <p:nvPr/>
        </p:nvSpPr>
        <p:spPr>
          <a:xfrm>
            <a:off x="5797229" y="1198756"/>
            <a:ext cx="5157457" cy="161582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3333FF"/>
              </a:buClr>
              <a:buSzPts val="2400"/>
              <a:buFont typeface="Malgun Gothic"/>
              <a:buNone/>
            </a:pPr>
            <a:r>
              <a:rPr b="1" i="0" lang="ko-KR" sz="2400" u="none" cap="none" strike="noStrike">
                <a:solidFill>
                  <a:srgbClr val="3333FF"/>
                </a:solidFill>
                <a:latin typeface="Malgun Gothic"/>
                <a:ea typeface="Malgun Gothic"/>
                <a:cs typeface="Malgun Gothic"/>
                <a:sym typeface="Malgun Gothic"/>
              </a:rPr>
              <a:t>“</a:t>
            </a:r>
            <a:r>
              <a:rPr b="1" i="0" lang="ko-KR" sz="2400" u="none" cap="none" strike="noStrike">
                <a:solidFill>
                  <a:srgbClr val="3333FF"/>
                </a:solidFill>
                <a:latin typeface="Arial"/>
                <a:ea typeface="Arial"/>
                <a:cs typeface="Arial"/>
                <a:sym typeface="Arial"/>
              </a:rPr>
              <a:t>행복해서 웃는 것이 아니라</a:t>
            </a:r>
            <a:endParaRPr b="1" i="0" sz="2400" u="none" cap="none" strike="noStrike">
              <a:solidFill>
                <a:srgbClr val="3333FF"/>
              </a:solidFill>
              <a:latin typeface="Arial"/>
              <a:ea typeface="Arial"/>
              <a:cs typeface="Arial"/>
              <a:sym typeface="Arial"/>
            </a:endParaRPr>
          </a:p>
          <a:p>
            <a:pPr indent="0" lvl="0" marL="0" marR="0" rtl="0" algn="ctr">
              <a:lnSpc>
                <a:spcPct val="150000"/>
              </a:lnSpc>
              <a:spcBef>
                <a:spcPts val="0"/>
              </a:spcBef>
              <a:spcAft>
                <a:spcPts val="0"/>
              </a:spcAft>
              <a:buClr>
                <a:srgbClr val="3333FF"/>
              </a:buClr>
              <a:buSzPts val="2400"/>
              <a:buFont typeface="Arial"/>
              <a:buNone/>
            </a:pPr>
            <a:r>
              <a:rPr b="1" i="0" lang="ko-KR" sz="2400" u="none" cap="none" strike="noStrike">
                <a:solidFill>
                  <a:srgbClr val="3333FF"/>
                </a:solidFill>
                <a:latin typeface="Arial"/>
                <a:ea typeface="Arial"/>
                <a:cs typeface="Arial"/>
                <a:sym typeface="Arial"/>
              </a:rPr>
              <a:t>웃어서 행복한 것이다”</a:t>
            </a:r>
            <a:endParaRPr/>
          </a:p>
          <a:p>
            <a:pPr indent="0" lvl="0" marL="0" marR="0" rtl="0" algn="ctr">
              <a:lnSpc>
                <a:spcPct val="150000"/>
              </a:lnSpc>
              <a:spcBef>
                <a:spcPts val="0"/>
              </a:spcBef>
              <a:spcAft>
                <a:spcPts val="0"/>
              </a:spcAft>
              <a:buClr>
                <a:schemeClr val="dk1"/>
              </a:buClr>
              <a:buSzPts val="1800"/>
              <a:buFont typeface="Arial"/>
              <a:buNone/>
            </a:pPr>
            <a:r>
              <a:rPr b="1" i="0" lang="ko-KR" sz="1800" u="none" cap="none" strike="noStrike">
                <a:solidFill>
                  <a:schemeClr val="dk1"/>
                </a:solidFill>
                <a:latin typeface="Arial"/>
                <a:ea typeface="Arial"/>
                <a:cs typeface="Arial"/>
                <a:sym typeface="Arial"/>
              </a:rPr>
              <a:t>- 미국 심리학자 윌리엄 제이스</a:t>
            </a:r>
            <a:endParaRPr b="1" i="0" sz="1800" u="none" cap="none" strike="noStrike">
              <a:solidFill>
                <a:schemeClr val="dk1"/>
              </a:solidFill>
              <a:latin typeface="Arial"/>
              <a:ea typeface="Arial"/>
              <a:cs typeface="Arial"/>
              <a:sym typeface="Arial"/>
            </a:endParaRPr>
          </a:p>
        </p:txBody>
      </p:sp>
      <p:pic>
        <p:nvPicPr>
          <p:cNvPr descr="드디어 밝혀진 인스티즈 상근이의 정체.jpg | 인스티즈" id="113" name="Google Shape;113;p2"/>
          <p:cNvPicPr preferRelativeResize="0"/>
          <p:nvPr/>
        </p:nvPicPr>
        <p:blipFill rotWithShape="1">
          <a:blip r:embed="rId3">
            <a:alphaModFix/>
          </a:blip>
          <a:srcRect b="0" l="0" r="0" t="0"/>
          <a:stretch/>
        </p:blipFill>
        <p:spPr>
          <a:xfrm>
            <a:off x="562981" y="1266451"/>
            <a:ext cx="4316837" cy="5211995"/>
          </a:xfrm>
          <a:prstGeom prst="rect">
            <a:avLst/>
          </a:prstGeom>
          <a:noFill/>
          <a:ln>
            <a:noFill/>
          </a:ln>
        </p:spPr>
      </p:pic>
      <p:sp>
        <p:nvSpPr>
          <p:cNvPr id="114" name="Google Shape;114;p2"/>
          <p:cNvSpPr txBox="1"/>
          <p:nvPr/>
        </p:nvSpPr>
        <p:spPr>
          <a:xfrm>
            <a:off x="5324945" y="3297662"/>
            <a:ext cx="6290651" cy="28315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2400" u="none" cap="none" strike="noStrike">
                <a:solidFill>
                  <a:srgbClr val="3333FF"/>
                </a:solidFill>
                <a:latin typeface="Arial"/>
                <a:ea typeface="Arial"/>
                <a:cs typeface="Arial"/>
                <a:sym typeface="Arial"/>
              </a:rPr>
              <a:t>프로젝트의 목표</a:t>
            </a:r>
            <a:endParaRPr b="1" i="0" sz="2400" u="none" cap="none" strike="noStrike">
              <a:solidFill>
                <a:srgbClr val="3333FF"/>
              </a:solidFill>
              <a:latin typeface="Arial"/>
              <a:ea typeface="Arial"/>
              <a:cs typeface="Arial"/>
              <a:sym typeface="Arial"/>
            </a:endParaRPr>
          </a:p>
          <a:p>
            <a:pPr indent="0" lvl="0" marL="0" marR="0" rtl="0" algn="l">
              <a:spcBef>
                <a:spcPts val="0"/>
              </a:spcBef>
              <a:spcAft>
                <a:spcPts val="0"/>
              </a:spcAft>
              <a:buNone/>
            </a:pPr>
            <a:r>
              <a:rPr b="0" i="0" lang="ko-KR" sz="1400" u="none" cap="none" strike="noStrike">
                <a:solidFill>
                  <a:schemeClr val="dk1"/>
                </a:solidFill>
                <a:latin typeface="Malgun Gothic"/>
                <a:ea typeface="Malgun Gothic"/>
                <a:cs typeface="Malgun Gothic"/>
                <a:sym typeface="Malgun Gothic"/>
              </a:rPr>
              <a:t> 복잡다단한 사회 속에서 현대인들은 심리적 좌절과 긴장, 스트레스를 받습니다.</a:t>
            </a:r>
            <a:endParaRPr/>
          </a:p>
          <a:p>
            <a:pPr indent="0" lvl="0" marL="0" marR="0" rtl="0" algn="l">
              <a:spcBef>
                <a:spcPts val="0"/>
              </a:spcBef>
              <a:spcAft>
                <a:spcPts val="0"/>
              </a:spcAft>
              <a:buNone/>
            </a:pPr>
            <a:r>
              <a:t/>
            </a:r>
            <a:endParaRPr b="0" i="0" sz="14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b="0" i="0" lang="ko-KR" sz="1400" u="none" cap="none" strike="noStrike">
                <a:solidFill>
                  <a:schemeClr val="dk1"/>
                </a:solidFill>
                <a:latin typeface="Malgun Gothic"/>
                <a:ea typeface="Malgun Gothic"/>
                <a:cs typeface="Malgun Gothic"/>
                <a:sym typeface="Malgun Gothic"/>
              </a:rPr>
              <a:t> 그래서 웃음을 잃어버린 현대인들의 마음을 치유하기 위한 한 가지 방법으로 등장한 것이 ‘</a:t>
            </a:r>
            <a:r>
              <a:rPr b="0" i="0" lang="ko-KR" sz="1400" u="none" cap="none" strike="noStrike">
                <a:solidFill>
                  <a:srgbClr val="FF0000"/>
                </a:solidFill>
                <a:latin typeface="Malgun Gothic"/>
                <a:ea typeface="Malgun Gothic"/>
                <a:cs typeface="Malgun Gothic"/>
                <a:sym typeface="Malgun Gothic"/>
              </a:rPr>
              <a:t>웃음치유</a:t>
            </a:r>
            <a:r>
              <a:rPr b="0" i="0" lang="ko-KR" sz="1400" u="none" cap="none" strike="noStrike">
                <a:solidFill>
                  <a:schemeClr val="dk1"/>
                </a:solidFill>
                <a:latin typeface="Malgun Gothic"/>
                <a:ea typeface="Malgun Gothic"/>
                <a:cs typeface="Malgun Gothic"/>
                <a:sym typeface="Malgun Gothic"/>
              </a:rPr>
              <a:t>’입니다. 웃음치유의 임상학적 효과는 이미 전문적인 검증을 거쳐 널리 알려져 있다.</a:t>
            </a:r>
            <a:endParaRPr/>
          </a:p>
          <a:p>
            <a:pPr indent="0" lvl="0" marL="0" marR="0" rtl="0" algn="l">
              <a:spcBef>
                <a:spcPts val="0"/>
              </a:spcBef>
              <a:spcAft>
                <a:spcPts val="0"/>
              </a:spcAft>
              <a:buNone/>
            </a:pPr>
            <a:r>
              <a:t/>
            </a:r>
            <a:endParaRPr b="0" i="0" sz="14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b="0" i="0" lang="ko-KR" sz="1400" u="none" cap="none" strike="noStrike">
                <a:solidFill>
                  <a:schemeClr val="dk1"/>
                </a:solidFill>
                <a:latin typeface="Malgun Gothic"/>
                <a:ea typeface="Malgun Gothic"/>
                <a:cs typeface="Malgun Gothic"/>
                <a:sym typeface="Malgun Gothic"/>
              </a:rPr>
              <a:t> “하루에 단 몇번이라도 웃을 일이 있으면 좋겠다”라는 생각이 들어서 이번 프로젝트를 진행하게 되었습니다. 웃는 얼굴을 판단하는 앱을 만들어 웃는 얼굴이라고 판별되면 핸드폰 잠금이 열린다거나 최소한의 보상을 줌으로서 미약하지만 웃음치료를 실행하는 것이 이번 프로젝트의 목표입니다.</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3"/>
          <p:cNvGrpSpPr/>
          <p:nvPr/>
        </p:nvGrpSpPr>
        <p:grpSpPr>
          <a:xfrm>
            <a:off x="476751" y="280803"/>
            <a:ext cx="2627715" cy="501968"/>
            <a:chOff x="636542" y="262634"/>
            <a:chExt cx="2627715" cy="501968"/>
          </a:xfrm>
        </p:grpSpPr>
        <p:sp>
          <p:nvSpPr>
            <p:cNvPr id="121" name="Google Shape;121;p3"/>
            <p:cNvSpPr txBox="1"/>
            <p:nvPr/>
          </p:nvSpPr>
          <p:spPr>
            <a:xfrm>
              <a:off x="1358286" y="272159"/>
              <a:ext cx="1905971"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ko-KR" sz="3200" u="none" cap="none" strike="noStrike">
                  <a:solidFill>
                    <a:srgbClr val="262626"/>
                  </a:solidFill>
                  <a:latin typeface="Arial"/>
                  <a:ea typeface="Arial"/>
                  <a:cs typeface="Arial"/>
                  <a:sym typeface="Arial"/>
                </a:rPr>
                <a:t>데이터 소개</a:t>
              </a:r>
              <a:endParaRPr b="1" i="0" sz="3200" u="none" cap="none" strike="noStrike">
                <a:solidFill>
                  <a:srgbClr val="262626"/>
                </a:solidFill>
                <a:latin typeface="Arial"/>
                <a:ea typeface="Arial"/>
                <a:cs typeface="Arial"/>
                <a:sym typeface="Arial"/>
              </a:endParaRPr>
            </a:p>
          </p:txBody>
        </p:sp>
        <p:sp>
          <p:nvSpPr>
            <p:cNvPr id="122" name="Google Shape;122;p3"/>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i="0" lang="ko-KR" sz="3200" u="none" cap="none" strike="noStrike">
                  <a:solidFill>
                    <a:srgbClr val="002060"/>
                  </a:solidFill>
                  <a:latin typeface="Arial"/>
                  <a:ea typeface="Arial"/>
                  <a:cs typeface="Arial"/>
                  <a:sym typeface="Arial"/>
                </a:rPr>
                <a:t>02</a:t>
              </a:r>
              <a:r>
                <a:rPr b="1" i="0" lang="ko-KR" sz="3200" u="none" cap="none" strike="noStrike">
                  <a:solidFill>
                    <a:srgbClr val="0F9934"/>
                  </a:solidFill>
                  <a:latin typeface="Arial"/>
                  <a:ea typeface="Arial"/>
                  <a:cs typeface="Arial"/>
                  <a:sym typeface="Arial"/>
                </a:rPr>
                <a:t>	</a:t>
              </a:r>
              <a:endParaRPr b="1" i="0" sz="3200" u="none" cap="none" strike="noStrike">
                <a:solidFill>
                  <a:srgbClr val="0F9934"/>
                </a:solidFill>
                <a:latin typeface="Arial"/>
                <a:ea typeface="Arial"/>
                <a:cs typeface="Arial"/>
                <a:sym typeface="Arial"/>
              </a:endParaRPr>
            </a:p>
          </p:txBody>
        </p:sp>
        <p:sp>
          <p:nvSpPr>
            <p:cNvPr id="123" name="Google Shape;123;p3"/>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rgbClr val="0F9934"/>
                </a:solidFill>
                <a:latin typeface="Arial"/>
                <a:ea typeface="Arial"/>
                <a:cs typeface="Arial"/>
                <a:sym typeface="Arial"/>
              </a:endParaRPr>
            </a:p>
          </p:txBody>
        </p:sp>
      </p:grpSp>
      <p:pic>
        <p:nvPicPr>
          <p:cNvPr id="124" name="Google Shape;124;p3"/>
          <p:cNvPicPr preferRelativeResize="0"/>
          <p:nvPr/>
        </p:nvPicPr>
        <p:blipFill rotWithShape="1">
          <a:blip r:embed="rId3">
            <a:alphaModFix/>
          </a:blip>
          <a:srcRect b="0" l="0" r="0" t="0"/>
          <a:stretch/>
        </p:blipFill>
        <p:spPr>
          <a:xfrm>
            <a:off x="2264282" y="1023224"/>
            <a:ext cx="7663437" cy="1575218"/>
          </a:xfrm>
          <a:prstGeom prst="rect">
            <a:avLst/>
          </a:prstGeom>
          <a:noFill/>
          <a:ln>
            <a:noFill/>
          </a:ln>
        </p:spPr>
      </p:pic>
      <p:sp>
        <p:nvSpPr>
          <p:cNvPr id="125" name="Google Shape;125;p3"/>
          <p:cNvSpPr txBox="1"/>
          <p:nvPr/>
        </p:nvSpPr>
        <p:spPr>
          <a:xfrm>
            <a:off x="3423691" y="3469661"/>
            <a:ext cx="1003438"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400" u="none" cap="none" strike="noStrike">
                <a:solidFill>
                  <a:schemeClr val="dk1"/>
                </a:solidFill>
                <a:latin typeface="Arial"/>
                <a:ea typeface="Arial"/>
                <a:cs typeface="Arial"/>
                <a:sym typeface="Arial"/>
              </a:rPr>
              <a:t>smile</a:t>
            </a:r>
            <a:endParaRPr b="0" i="0" sz="1400" u="none" cap="none" strike="noStrike">
              <a:solidFill>
                <a:schemeClr val="dk1"/>
              </a:solidFill>
              <a:latin typeface="Arial"/>
              <a:ea typeface="Arial"/>
              <a:cs typeface="Arial"/>
              <a:sym typeface="Arial"/>
            </a:endParaRPr>
          </a:p>
        </p:txBody>
      </p:sp>
      <p:pic>
        <p:nvPicPr>
          <p:cNvPr id="126" name="Google Shape;126;p3"/>
          <p:cNvPicPr preferRelativeResize="0"/>
          <p:nvPr/>
        </p:nvPicPr>
        <p:blipFill rotWithShape="1">
          <a:blip r:embed="rId4">
            <a:alphaModFix/>
          </a:blip>
          <a:srcRect b="0" l="0" r="0" t="0"/>
          <a:stretch/>
        </p:blipFill>
        <p:spPr>
          <a:xfrm>
            <a:off x="2282871" y="3947144"/>
            <a:ext cx="1439999" cy="1080000"/>
          </a:xfrm>
          <a:prstGeom prst="rect">
            <a:avLst/>
          </a:prstGeom>
          <a:noFill/>
          <a:ln>
            <a:noFill/>
          </a:ln>
        </p:spPr>
      </p:pic>
      <p:pic>
        <p:nvPicPr>
          <p:cNvPr id="127" name="Google Shape;127;p3"/>
          <p:cNvPicPr preferRelativeResize="0"/>
          <p:nvPr/>
        </p:nvPicPr>
        <p:blipFill rotWithShape="1">
          <a:blip r:embed="rId5">
            <a:alphaModFix/>
          </a:blip>
          <a:srcRect b="0" l="0" r="0" t="0"/>
          <a:stretch/>
        </p:blipFill>
        <p:spPr>
          <a:xfrm rot="10800000">
            <a:off x="3841174" y="3938086"/>
            <a:ext cx="1440000" cy="1080000"/>
          </a:xfrm>
          <a:prstGeom prst="rect">
            <a:avLst/>
          </a:prstGeom>
          <a:noFill/>
          <a:ln>
            <a:noFill/>
          </a:ln>
        </p:spPr>
      </p:pic>
      <p:pic>
        <p:nvPicPr>
          <p:cNvPr id="128" name="Google Shape;128;p3"/>
          <p:cNvPicPr preferRelativeResize="0"/>
          <p:nvPr/>
        </p:nvPicPr>
        <p:blipFill rotWithShape="1">
          <a:blip r:embed="rId6">
            <a:alphaModFix/>
          </a:blip>
          <a:srcRect b="0" l="0" r="0" t="0"/>
          <a:stretch/>
        </p:blipFill>
        <p:spPr>
          <a:xfrm>
            <a:off x="3841173" y="5088343"/>
            <a:ext cx="1440000" cy="1080000"/>
          </a:xfrm>
          <a:prstGeom prst="rect">
            <a:avLst/>
          </a:prstGeom>
          <a:noFill/>
          <a:ln>
            <a:noFill/>
          </a:ln>
        </p:spPr>
      </p:pic>
      <p:pic>
        <p:nvPicPr>
          <p:cNvPr id="129" name="Google Shape;129;p3"/>
          <p:cNvPicPr preferRelativeResize="0"/>
          <p:nvPr/>
        </p:nvPicPr>
        <p:blipFill rotWithShape="1">
          <a:blip r:embed="rId7">
            <a:alphaModFix/>
          </a:blip>
          <a:srcRect b="0" l="0" r="0" t="0"/>
          <a:stretch/>
        </p:blipFill>
        <p:spPr>
          <a:xfrm>
            <a:off x="2282871" y="5088343"/>
            <a:ext cx="1440000" cy="1080000"/>
          </a:xfrm>
          <a:prstGeom prst="rect">
            <a:avLst/>
          </a:prstGeom>
          <a:noFill/>
          <a:ln>
            <a:noFill/>
          </a:ln>
        </p:spPr>
      </p:pic>
      <p:sp>
        <p:nvSpPr>
          <p:cNvPr id="130" name="Google Shape;130;p3"/>
          <p:cNvSpPr/>
          <p:nvPr/>
        </p:nvSpPr>
        <p:spPr>
          <a:xfrm>
            <a:off x="1593401" y="3250555"/>
            <a:ext cx="4427143" cy="3476169"/>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Malgun Gothic"/>
              <a:ea typeface="Malgun Gothic"/>
              <a:cs typeface="Malgun Gothic"/>
              <a:sym typeface="Malgun Gothic"/>
            </a:endParaRPr>
          </a:p>
        </p:txBody>
      </p:sp>
      <p:pic>
        <p:nvPicPr>
          <p:cNvPr id="131" name="Google Shape;131;p3"/>
          <p:cNvPicPr preferRelativeResize="0"/>
          <p:nvPr/>
        </p:nvPicPr>
        <p:blipFill rotWithShape="1">
          <a:blip r:embed="rId8">
            <a:alphaModFix/>
          </a:blip>
          <a:srcRect b="0" l="0" r="0" t="0"/>
          <a:stretch/>
        </p:blipFill>
        <p:spPr>
          <a:xfrm>
            <a:off x="6992297" y="3929033"/>
            <a:ext cx="1440000" cy="1080000"/>
          </a:xfrm>
          <a:prstGeom prst="rect">
            <a:avLst/>
          </a:prstGeom>
          <a:noFill/>
          <a:ln>
            <a:noFill/>
          </a:ln>
        </p:spPr>
      </p:pic>
      <p:sp>
        <p:nvSpPr>
          <p:cNvPr id="132" name="Google Shape;132;p3"/>
          <p:cNvSpPr txBox="1"/>
          <p:nvPr/>
        </p:nvSpPr>
        <p:spPr>
          <a:xfrm>
            <a:off x="7948943" y="3469661"/>
            <a:ext cx="1175934"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400" u="none" cap="none" strike="noStrike">
                <a:solidFill>
                  <a:schemeClr val="dk1"/>
                </a:solidFill>
                <a:latin typeface="Arial"/>
                <a:ea typeface="Arial"/>
                <a:cs typeface="Arial"/>
                <a:sym typeface="Arial"/>
              </a:rPr>
              <a:t>Non_smile</a:t>
            </a:r>
            <a:endParaRPr b="0" i="0" sz="1400" u="none" cap="none" strike="noStrike">
              <a:solidFill>
                <a:schemeClr val="dk1"/>
              </a:solidFill>
              <a:latin typeface="Arial"/>
              <a:ea typeface="Arial"/>
              <a:cs typeface="Arial"/>
              <a:sym typeface="Arial"/>
            </a:endParaRPr>
          </a:p>
        </p:txBody>
      </p:sp>
      <p:sp>
        <p:nvSpPr>
          <p:cNvPr id="133" name="Google Shape;133;p3"/>
          <p:cNvSpPr/>
          <p:nvPr/>
        </p:nvSpPr>
        <p:spPr>
          <a:xfrm>
            <a:off x="6227778" y="3250555"/>
            <a:ext cx="4427143" cy="3476169"/>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Malgun Gothic"/>
              <a:ea typeface="Malgun Gothic"/>
              <a:cs typeface="Malgun Gothic"/>
              <a:sym typeface="Malgun Gothic"/>
            </a:endParaRPr>
          </a:p>
        </p:txBody>
      </p:sp>
      <p:pic>
        <p:nvPicPr>
          <p:cNvPr id="134" name="Google Shape;134;p3"/>
          <p:cNvPicPr preferRelativeResize="0"/>
          <p:nvPr/>
        </p:nvPicPr>
        <p:blipFill rotWithShape="1">
          <a:blip r:embed="rId9">
            <a:alphaModFix/>
          </a:blip>
          <a:srcRect b="0" l="0" r="0" t="0"/>
          <a:stretch/>
        </p:blipFill>
        <p:spPr>
          <a:xfrm>
            <a:off x="8568844" y="3938086"/>
            <a:ext cx="1440000" cy="1080000"/>
          </a:xfrm>
          <a:prstGeom prst="rect">
            <a:avLst/>
          </a:prstGeom>
          <a:noFill/>
          <a:ln>
            <a:noFill/>
          </a:ln>
        </p:spPr>
      </p:pic>
      <p:pic>
        <p:nvPicPr>
          <p:cNvPr id="135" name="Google Shape;135;p3"/>
          <p:cNvPicPr preferRelativeResize="0"/>
          <p:nvPr/>
        </p:nvPicPr>
        <p:blipFill rotWithShape="1">
          <a:blip r:embed="rId10">
            <a:alphaModFix/>
          </a:blip>
          <a:srcRect b="0" l="0" r="0" t="0"/>
          <a:stretch/>
        </p:blipFill>
        <p:spPr>
          <a:xfrm>
            <a:off x="6992297" y="5088343"/>
            <a:ext cx="1440000" cy="1080000"/>
          </a:xfrm>
          <a:prstGeom prst="rect">
            <a:avLst/>
          </a:prstGeom>
          <a:noFill/>
          <a:ln>
            <a:noFill/>
          </a:ln>
        </p:spPr>
      </p:pic>
      <p:pic>
        <p:nvPicPr>
          <p:cNvPr id="136" name="Google Shape;136;p3"/>
          <p:cNvPicPr preferRelativeResize="0"/>
          <p:nvPr/>
        </p:nvPicPr>
        <p:blipFill rotWithShape="1">
          <a:blip r:embed="rId11">
            <a:alphaModFix/>
          </a:blip>
          <a:srcRect b="0" l="0" r="0" t="0"/>
          <a:stretch/>
        </p:blipFill>
        <p:spPr>
          <a:xfrm>
            <a:off x="8568844" y="5088343"/>
            <a:ext cx="1440000" cy="1080000"/>
          </a:xfrm>
          <a:prstGeom prst="rect">
            <a:avLst/>
          </a:prstGeom>
          <a:noFill/>
          <a:ln>
            <a:noFill/>
          </a:ln>
        </p:spPr>
      </p:pic>
      <p:sp>
        <p:nvSpPr>
          <p:cNvPr id="137" name="Google Shape;137;p3"/>
          <p:cNvSpPr/>
          <p:nvPr/>
        </p:nvSpPr>
        <p:spPr>
          <a:xfrm>
            <a:off x="3301119" y="6286141"/>
            <a:ext cx="8435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800" u="none" cap="none" strike="noStrike">
                <a:solidFill>
                  <a:schemeClr val="dk1"/>
                </a:solidFill>
                <a:latin typeface="Arial"/>
                <a:ea typeface="Arial"/>
                <a:cs typeface="Arial"/>
                <a:sym typeface="Arial"/>
              </a:rPr>
              <a:t>500장</a:t>
            </a:r>
            <a:endParaRPr sz="1800">
              <a:solidFill>
                <a:schemeClr val="dk1"/>
              </a:solidFill>
              <a:latin typeface="Malgun Gothic"/>
              <a:ea typeface="Malgun Gothic"/>
              <a:cs typeface="Malgun Gothic"/>
              <a:sym typeface="Malgun Gothic"/>
            </a:endParaRPr>
          </a:p>
        </p:txBody>
      </p:sp>
      <p:sp>
        <p:nvSpPr>
          <p:cNvPr id="138" name="Google Shape;138;p3"/>
          <p:cNvSpPr/>
          <p:nvPr/>
        </p:nvSpPr>
        <p:spPr>
          <a:xfrm>
            <a:off x="8101828" y="6280973"/>
            <a:ext cx="8435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500장</a:t>
            </a:r>
            <a:endParaRPr sz="1800">
              <a:solidFill>
                <a:schemeClr val="dk1"/>
              </a:solidFill>
              <a:latin typeface="Malgun Gothic"/>
              <a:ea typeface="Malgun Gothic"/>
              <a:cs typeface="Malgun Gothic"/>
              <a:sym typeface="Malgun Gothic"/>
            </a:endParaRPr>
          </a:p>
        </p:txBody>
      </p:sp>
      <p:sp>
        <p:nvSpPr>
          <p:cNvPr id="139" name="Google Shape;139;p3"/>
          <p:cNvSpPr txBox="1"/>
          <p:nvPr/>
        </p:nvSpPr>
        <p:spPr>
          <a:xfrm>
            <a:off x="397707" y="2664440"/>
            <a:ext cx="11396586"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https://www.aihub.or.kr/aihubdata/data/view.do?currMenu=115&amp;topMenu=100&amp;aihubDataSe=realm&amp;dataSetSn=82</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(AI hub에서 제공)</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4"/>
          <p:cNvGrpSpPr/>
          <p:nvPr/>
        </p:nvGrpSpPr>
        <p:grpSpPr>
          <a:xfrm>
            <a:off x="476751" y="280803"/>
            <a:ext cx="2270245" cy="501968"/>
            <a:chOff x="636542" y="262634"/>
            <a:chExt cx="2270245" cy="501968"/>
          </a:xfrm>
        </p:grpSpPr>
        <p:sp>
          <p:nvSpPr>
            <p:cNvPr id="146" name="Google Shape;146;p4"/>
            <p:cNvSpPr txBox="1"/>
            <p:nvPr/>
          </p:nvSpPr>
          <p:spPr>
            <a:xfrm>
              <a:off x="1358286" y="272159"/>
              <a:ext cx="1548501"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3200">
                  <a:solidFill>
                    <a:srgbClr val="262626"/>
                  </a:solidFill>
                  <a:latin typeface="Arial"/>
                  <a:ea typeface="Arial"/>
                  <a:cs typeface="Arial"/>
                  <a:sym typeface="Arial"/>
                </a:rPr>
                <a:t>가설 설정</a:t>
              </a:r>
              <a:endParaRPr b="1" sz="3200">
                <a:solidFill>
                  <a:srgbClr val="262626"/>
                </a:solidFill>
                <a:latin typeface="Arial"/>
                <a:ea typeface="Arial"/>
                <a:cs typeface="Arial"/>
                <a:sym typeface="Arial"/>
              </a:endParaRPr>
            </a:p>
          </p:txBody>
        </p:sp>
        <p:sp>
          <p:nvSpPr>
            <p:cNvPr id="147" name="Google Shape;147;p4"/>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ko-KR" sz="3200">
                  <a:solidFill>
                    <a:srgbClr val="002060"/>
                  </a:solidFill>
                  <a:latin typeface="Arial"/>
                  <a:ea typeface="Arial"/>
                  <a:cs typeface="Arial"/>
                  <a:sym typeface="Arial"/>
                </a:rPr>
                <a:t>03</a:t>
              </a:r>
              <a:r>
                <a:rPr b="1" lang="ko-KR" sz="3200">
                  <a:solidFill>
                    <a:srgbClr val="0F9934"/>
                  </a:solidFill>
                  <a:latin typeface="Arial"/>
                  <a:ea typeface="Arial"/>
                  <a:cs typeface="Arial"/>
                  <a:sym typeface="Arial"/>
                </a:rPr>
                <a:t>	</a:t>
              </a:r>
              <a:endParaRPr b="1" sz="3200">
                <a:solidFill>
                  <a:srgbClr val="0F9934"/>
                </a:solidFill>
                <a:latin typeface="Arial"/>
                <a:ea typeface="Arial"/>
                <a:cs typeface="Arial"/>
                <a:sym typeface="Arial"/>
              </a:endParaRPr>
            </a:p>
          </p:txBody>
        </p:sp>
        <p:sp>
          <p:nvSpPr>
            <p:cNvPr id="148" name="Google Shape;148;p4"/>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rgbClr val="0F9934"/>
                </a:solidFill>
                <a:latin typeface="Arial"/>
                <a:ea typeface="Arial"/>
                <a:cs typeface="Arial"/>
                <a:sym typeface="Arial"/>
              </a:endParaRPr>
            </a:p>
          </p:txBody>
        </p:sp>
      </p:grpSp>
      <p:sp>
        <p:nvSpPr>
          <p:cNvPr id="149" name="Google Shape;149;p4"/>
          <p:cNvSpPr txBox="1"/>
          <p:nvPr/>
        </p:nvSpPr>
        <p:spPr>
          <a:xfrm>
            <a:off x="345539" y="1369274"/>
            <a:ext cx="8816568" cy="1015663"/>
          </a:xfrm>
          <a:prstGeom prst="rect">
            <a:avLst/>
          </a:prstGeom>
          <a:solidFill>
            <a:schemeClr val="lt1"/>
          </a:solid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3333FF"/>
              </a:buClr>
              <a:buSzPts val="3200"/>
              <a:buFont typeface="Arial"/>
              <a:buAutoNum type="arabicPeriod"/>
            </a:pPr>
            <a:r>
              <a:rPr b="1" lang="ko-KR" sz="3200">
                <a:solidFill>
                  <a:srgbClr val="3333FF"/>
                </a:solidFill>
                <a:latin typeface="Arial"/>
                <a:ea typeface="Arial"/>
                <a:cs typeface="Arial"/>
                <a:sym typeface="Arial"/>
              </a:rPr>
              <a:t>가설 설정</a:t>
            </a:r>
            <a:endParaRPr b="1" sz="3200">
              <a:solidFill>
                <a:srgbClr val="3333FF"/>
              </a:solidFill>
              <a:latin typeface="Arial"/>
              <a:ea typeface="Arial"/>
              <a:cs typeface="Arial"/>
              <a:sym typeface="Arial"/>
            </a:endParaRPr>
          </a:p>
          <a:p>
            <a:pPr indent="0" lvl="0" marL="0" marR="0" rtl="0" algn="l">
              <a:spcBef>
                <a:spcPts val="0"/>
              </a:spcBef>
              <a:spcAft>
                <a:spcPts val="0"/>
              </a:spcAft>
              <a:buNone/>
            </a:pPr>
            <a:r>
              <a:rPr b="1" lang="ko-KR" sz="2800">
                <a:solidFill>
                  <a:schemeClr val="dk1"/>
                </a:solidFill>
                <a:latin typeface="Arial"/>
                <a:ea typeface="Arial"/>
                <a:cs typeface="Arial"/>
                <a:sym typeface="Arial"/>
              </a:rPr>
              <a:t>웃는 얼굴과 그렇지 않은 얼굴을 판별할 수 있다.</a:t>
            </a:r>
            <a:endParaRPr sz="1800">
              <a:solidFill>
                <a:schemeClr val="dk1"/>
              </a:solidFill>
              <a:latin typeface="Malgun Gothic"/>
              <a:ea typeface="Malgun Gothic"/>
              <a:cs typeface="Malgun Gothic"/>
              <a:sym typeface="Malgun Gothic"/>
            </a:endParaRPr>
          </a:p>
        </p:txBody>
      </p:sp>
      <p:sp>
        <p:nvSpPr>
          <p:cNvPr id="150" name="Google Shape;150;p4"/>
          <p:cNvSpPr txBox="1"/>
          <p:nvPr/>
        </p:nvSpPr>
        <p:spPr>
          <a:xfrm>
            <a:off x="345539" y="2612095"/>
            <a:ext cx="7775419" cy="31700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3200">
                <a:solidFill>
                  <a:srgbClr val="3333FF"/>
                </a:solidFill>
                <a:latin typeface="Arial"/>
                <a:ea typeface="Arial"/>
                <a:cs typeface="Arial"/>
                <a:sym typeface="Arial"/>
              </a:rPr>
              <a:t>2. 사용 기술</a:t>
            </a:r>
            <a:endParaRPr b="1" sz="3200">
              <a:solidFill>
                <a:srgbClr val="3333FF"/>
              </a:solidFill>
              <a:latin typeface="Arial"/>
              <a:ea typeface="Arial"/>
              <a:cs typeface="Arial"/>
              <a:sym typeface="Arial"/>
            </a:endParaRPr>
          </a:p>
          <a:p>
            <a:pPr indent="-342900" lvl="0" marL="342900" marR="0" rtl="0" algn="l">
              <a:spcBef>
                <a:spcPts val="0"/>
              </a:spcBef>
              <a:spcAft>
                <a:spcPts val="0"/>
              </a:spcAft>
              <a:buClr>
                <a:schemeClr val="dk1"/>
              </a:buClr>
              <a:buSzPts val="2800"/>
              <a:buFont typeface="Arial"/>
              <a:buChar char="-"/>
            </a:pPr>
            <a:r>
              <a:rPr b="1" lang="ko-KR" sz="2800">
                <a:solidFill>
                  <a:schemeClr val="dk1"/>
                </a:solidFill>
                <a:latin typeface="Arial"/>
                <a:ea typeface="Arial"/>
                <a:cs typeface="Arial"/>
                <a:sym typeface="Arial"/>
              </a:rPr>
              <a:t>Python</a:t>
            </a:r>
            <a:endParaRPr/>
          </a:p>
          <a:p>
            <a:pPr indent="-342900" lvl="0" marL="342900" marR="0" rtl="0" algn="l">
              <a:spcBef>
                <a:spcPts val="0"/>
              </a:spcBef>
              <a:spcAft>
                <a:spcPts val="0"/>
              </a:spcAft>
              <a:buClr>
                <a:schemeClr val="dk1"/>
              </a:buClr>
              <a:buSzPts val="2800"/>
              <a:buFont typeface="Arial"/>
              <a:buChar char="-"/>
            </a:pPr>
            <a:r>
              <a:rPr b="1" lang="ko-KR" sz="2800">
                <a:solidFill>
                  <a:schemeClr val="dk1"/>
                </a:solidFill>
                <a:latin typeface="Arial"/>
                <a:ea typeface="Arial"/>
                <a:cs typeface="Arial"/>
                <a:sym typeface="Arial"/>
              </a:rPr>
              <a:t>Tensorflow</a:t>
            </a:r>
            <a:endParaRPr b="1" sz="2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800"/>
              <a:buFont typeface="Arial"/>
              <a:buChar char="-"/>
            </a:pPr>
            <a:r>
              <a:rPr b="1" lang="ko-KR" sz="2800">
                <a:solidFill>
                  <a:schemeClr val="dk1"/>
                </a:solidFill>
                <a:latin typeface="Arial"/>
                <a:ea typeface="Arial"/>
                <a:cs typeface="Arial"/>
                <a:sym typeface="Arial"/>
              </a:rPr>
              <a:t>Keras</a:t>
            </a:r>
            <a:endParaRPr b="1" sz="2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800"/>
              <a:buFont typeface="Arial"/>
              <a:buChar char="-"/>
            </a:pPr>
            <a:r>
              <a:rPr b="1" lang="ko-KR" sz="2800">
                <a:solidFill>
                  <a:schemeClr val="dk1"/>
                </a:solidFill>
                <a:latin typeface="Arial"/>
                <a:ea typeface="Arial"/>
                <a:cs typeface="Arial"/>
                <a:sym typeface="Arial"/>
              </a:rPr>
              <a:t>Numpy</a:t>
            </a:r>
            <a:endParaRPr b="1" sz="2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800"/>
              <a:buFont typeface="Arial"/>
              <a:buChar char="-"/>
            </a:pPr>
            <a:r>
              <a:rPr b="1" lang="ko-KR" sz="2800">
                <a:solidFill>
                  <a:schemeClr val="dk1"/>
                </a:solidFill>
                <a:latin typeface="Arial"/>
                <a:ea typeface="Arial"/>
                <a:cs typeface="Arial"/>
                <a:sym typeface="Arial"/>
              </a:rPr>
              <a:t>Matplotlib</a:t>
            </a:r>
            <a:endParaRPr b="1" sz="2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800"/>
              <a:buFont typeface="Arial"/>
              <a:buChar char="-"/>
            </a:pPr>
            <a:r>
              <a:rPr b="1" lang="ko-KR" sz="2800">
                <a:solidFill>
                  <a:schemeClr val="dk1"/>
                </a:solidFill>
                <a:latin typeface="Arial"/>
                <a:ea typeface="Arial"/>
                <a:cs typeface="Arial"/>
                <a:sym typeface="Arial"/>
              </a:rPr>
              <a:t>Sklearn</a:t>
            </a:r>
            <a:endParaRPr b="1" sz="2800">
              <a:solidFill>
                <a:schemeClr val="dk1"/>
              </a:solidFill>
              <a:latin typeface="Arial"/>
              <a:ea typeface="Arial"/>
              <a:cs typeface="Arial"/>
              <a:sym typeface="Arial"/>
            </a:endParaRPr>
          </a:p>
        </p:txBody>
      </p:sp>
      <p:pic>
        <p:nvPicPr>
          <p:cNvPr id="151" name="Google Shape;151;p4"/>
          <p:cNvPicPr preferRelativeResize="0"/>
          <p:nvPr/>
        </p:nvPicPr>
        <p:blipFill rotWithShape="1">
          <a:blip r:embed="rId3">
            <a:alphaModFix/>
          </a:blip>
          <a:srcRect b="0" l="0" r="0" t="0"/>
          <a:stretch/>
        </p:blipFill>
        <p:spPr>
          <a:xfrm>
            <a:off x="3279377" y="3204456"/>
            <a:ext cx="8294546" cy="21867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5"/>
          <p:cNvGrpSpPr/>
          <p:nvPr/>
        </p:nvGrpSpPr>
        <p:grpSpPr>
          <a:xfrm>
            <a:off x="476751" y="280803"/>
            <a:ext cx="2627715" cy="501968"/>
            <a:chOff x="636542" y="262634"/>
            <a:chExt cx="2627715" cy="501968"/>
          </a:xfrm>
        </p:grpSpPr>
        <p:sp>
          <p:nvSpPr>
            <p:cNvPr id="158" name="Google Shape;158;p5"/>
            <p:cNvSpPr txBox="1"/>
            <p:nvPr/>
          </p:nvSpPr>
          <p:spPr>
            <a:xfrm>
              <a:off x="1358286" y="272159"/>
              <a:ext cx="1905971"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3200">
                  <a:solidFill>
                    <a:srgbClr val="262626"/>
                  </a:solidFill>
                  <a:latin typeface="Arial"/>
                  <a:ea typeface="Arial"/>
                  <a:cs typeface="Arial"/>
                  <a:sym typeface="Arial"/>
                </a:rPr>
                <a:t>데이터 처리</a:t>
              </a:r>
              <a:endParaRPr b="1" sz="3200">
                <a:solidFill>
                  <a:srgbClr val="262626"/>
                </a:solidFill>
                <a:latin typeface="Arial"/>
                <a:ea typeface="Arial"/>
                <a:cs typeface="Arial"/>
                <a:sym typeface="Arial"/>
              </a:endParaRPr>
            </a:p>
          </p:txBody>
        </p:sp>
        <p:sp>
          <p:nvSpPr>
            <p:cNvPr id="159" name="Google Shape;159;p5"/>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ko-KR" sz="3200">
                  <a:solidFill>
                    <a:srgbClr val="002060"/>
                  </a:solidFill>
                  <a:latin typeface="Arial"/>
                  <a:ea typeface="Arial"/>
                  <a:cs typeface="Arial"/>
                  <a:sym typeface="Arial"/>
                </a:rPr>
                <a:t>04</a:t>
              </a:r>
              <a:r>
                <a:rPr b="1" lang="ko-KR" sz="3200">
                  <a:solidFill>
                    <a:srgbClr val="0F9934"/>
                  </a:solidFill>
                  <a:latin typeface="Arial"/>
                  <a:ea typeface="Arial"/>
                  <a:cs typeface="Arial"/>
                  <a:sym typeface="Arial"/>
                </a:rPr>
                <a:t>	</a:t>
              </a:r>
              <a:endParaRPr b="1" sz="3200">
                <a:solidFill>
                  <a:srgbClr val="0F9934"/>
                </a:solidFill>
                <a:latin typeface="Arial"/>
                <a:ea typeface="Arial"/>
                <a:cs typeface="Arial"/>
                <a:sym typeface="Arial"/>
              </a:endParaRPr>
            </a:p>
          </p:txBody>
        </p:sp>
        <p:sp>
          <p:nvSpPr>
            <p:cNvPr id="160" name="Google Shape;160;p5"/>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rgbClr val="0F9934"/>
                </a:solidFill>
                <a:latin typeface="Arial"/>
                <a:ea typeface="Arial"/>
                <a:cs typeface="Arial"/>
                <a:sym typeface="Arial"/>
              </a:endParaRPr>
            </a:p>
          </p:txBody>
        </p:sp>
      </p:grpSp>
      <p:sp>
        <p:nvSpPr>
          <p:cNvPr id="161" name="Google Shape;161;p5"/>
          <p:cNvSpPr txBox="1"/>
          <p:nvPr/>
        </p:nvSpPr>
        <p:spPr>
          <a:xfrm>
            <a:off x="8756218" y="1206319"/>
            <a:ext cx="2796004"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Colab에서 google drive 연결</a:t>
            </a:r>
            <a:endParaRPr sz="1400">
              <a:solidFill>
                <a:schemeClr val="dk1"/>
              </a:solidFill>
              <a:latin typeface="Arial"/>
              <a:ea typeface="Arial"/>
              <a:cs typeface="Arial"/>
              <a:sym typeface="Arial"/>
            </a:endParaRPr>
          </a:p>
        </p:txBody>
      </p:sp>
      <p:sp>
        <p:nvSpPr>
          <p:cNvPr id="162" name="Google Shape;162;p5"/>
          <p:cNvSpPr txBox="1"/>
          <p:nvPr/>
        </p:nvSpPr>
        <p:spPr>
          <a:xfrm>
            <a:off x="8756218" y="2291220"/>
            <a:ext cx="256967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이미지 불러오기</a:t>
            </a:r>
            <a:endParaRPr sz="1400">
              <a:solidFill>
                <a:schemeClr val="dk1"/>
              </a:solidFill>
              <a:latin typeface="Arial"/>
              <a:ea typeface="Arial"/>
              <a:cs typeface="Arial"/>
              <a:sym typeface="Arial"/>
            </a:endParaRPr>
          </a:p>
        </p:txBody>
      </p:sp>
      <p:sp>
        <p:nvSpPr>
          <p:cNvPr id="163" name="Google Shape;163;p5"/>
          <p:cNvSpPr txBox="1"/>
          <p:nvPr/>
        </p:nvSpPr>
        <p:spPr>
          <a:xfrm>
            <a:off x="8756218" y="3756383"/>
            <a:ext cx="3284891"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이미지를 리사이즈하고</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KR" sz="1400">
                <a:solidFill>
                  <a:schemeClr val="dk1"/>
                </a:solidFill>
                <a:latin typeface="Arial"/>
                <a:ea typeface="Arial"/>
                <a:cs typeface="Arial"/>
                <a:sym typeface="Arial"/>
              </a:rPr>
              <a:t>이름 붙이기(“smile”, “no smile”)</a:t>
            </a:r>
            <a:endParaRPr/>
          </a:p>
        </p:txBody>
      </p:sp>
      <p:sp>
        <p:nvSpPr>
          <p:cNvPr id="164" name="Google Shape;164;p5"/>
          <p:cNvSpPr txBox="1"/>
          <p:nvPr/>
        </p:nvSpPr>
        <p:spPr>
          <a:xfrm>
            <a:off x="8756218" y="5536578"/>
            <a:ext cx="2723577"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Numpy 배열로 전환하고 섞기</a:t>
            </a:r>
            <a:endParaRPr sz="1400">
              <a:solidFill>
                <a:schemeClr val="dk1"/>
              </a:solidFill>
              <a:latin typeface="Arial"/>
              <a:ea typeface="Arial"/>
              <a:cs typeface="Arial"/>
              <a:sym typeface="Arial"/>
            </a:endParaRPr>
          </a:p>
        </p:txBody>
      </p:sp>
      <p:sp>
        <p:nvSpPr>
          <p:cNvPr id="165" name="Google Shape;165;p5"/>
          <p:cNvSpPr txBox="1"/>
          <p:nvPr/>
        </p:nvSpPr>
        <p:spPr>
          <a:xfrm>
            <a:off x="8720006" y="6322736"/>
            <a:ext cx="3158145"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카테고리 데이터를 수치형으로 변환</a:t>
            </a:r>
            <a:endParaRPr sz="1400">
              <a:solidFill>
                <a:schemeClr val="dk1"/>
              </a:solidFill>
              <a:latin typeface="Arial"/>
              <a:ea typeface="Arial"/>
              <a:cs typeface="Arial"/>
              <a:sym typeface="Arial"/>
            </a:endParaRPr>
          </a:p>
        </p:txBody>
      </p:sp>
      <p:pic>
        <p:nvPicPr>
          <p:cNvPr id="166" name="Google Shape;166;p5"/>
          <p:cNvPicPr preferRelativeResize="0"/>
          <p:nvPr/>
        </p:nvPicPr>
        <p:blipFill rotWithShape="1">
          <a:blip r:embed="rId3">
            <a:alphaModFix/>
          </a:blip>
          <a:srcRect b="0" l="0" r="0" t="0"/>
          <a:stretch/>
        </p:blipFill>
        <p:spPr>
          <a:xfrm>
            <a:off x="146289" y="959667"/>
            <a:ext cx="8508824" cy="57732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6"/>
          <p:cNvGrpSpPr/>
          <p:nvPr/>
        </p:nvGrpSpPr>
        <p:grpSpPr>
          <a:xfrm>
            <a:off x="476751" y="280803"/>
            <a:ext cx="2270245" cy="501968"/>
            <a:chOff x="636542" y="262634"/>
            <a:chExt cx="2270245" cy="501968"/>
          </a:xfrm>
        </p:grpSpPr>
        <p:sp>
          <p:nvSpPr>
            <p:cNvPr id="173" name="Google Shape;173;p6"/>
            <p:cNvSpPr txBox="1"/>
            <p:nvPr/>
          </p:nvSpPr>
          <p:spPr>
            <a:xfrm>
              <a:off x="1358286" y="272159"/>
              <a:ext cx="1548501"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3200">
                  <a:solidFill>
                    <a:srgbClr val="262626"/>
                  </a:solidFill>
                  <a:latin typeface="Arial"/>
                  <a:ea typeface="Arial"/>
                  <a:cs typeface="Arial"/>
                  <a:sym typeface="Arial"/>
                </a:rPr>
                <a:t>모델 선정</a:t>
              </a:r>
              <a:endParaRPr b="1" sz="3200">
                <a:solidFill>
                  <a:srgbClr val="262626"/>
                </a:solidFill>
                <a:latin typeface="Arial"/>
                <a:ea typeface="Arial"/>
                <a:cs typeface="Arial"/>
                <a:sym typeface="Arial"/>
              </a:endParaRPr>
            </a:p>
          </p:txBody>
        </p:sp>
        <p:sp>
          <p:nvSpPr>
            <p:cNvPr id="174" name="Google Shape;174;p6"/>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ko-KR" sz="3200">
                  <a:solidFill>
                    <a:srgbClr val="002060"/>
                  </a:solidFill>
                  <a:latin typeface="Arial"/>
                  <a:ea typeface="Arial"/>
                  <a:cs typeface="Arial"/>
                  <a:sym typeface="Arial"/>
                </a:rPr>
                <a:t>05</a:t>
              </a:r>
              <a:r>
                <a:rPr b="1" lang="ko-KR" sz="3200">
                  <a:solidFill>
                    <a:srgbClr val="0F9934"/>
                  </a:solidFill>
                  <a:latin typeface="Arial"/>
                  <a:ea typeface="Arial"/>
                  <a:cs typeface="Arial"/>
                  <a:sym typeface="Arial"/>
                </a:rPr>
                <a:t>	</a:t>
              </a:r>
              <a:endParaRPr b="1" sz="3200">
                <a:solidFill>
                  <a:srgbClr val="0F9934"/>
                </a:solidFill>
                <a:latin typeface="Arial"/>
                <a:ea typeface="Arial"/>
                <a:cs typeface="Arial"/>
                <a:sym typeface="Arial"/>
              </a:endParaRPr>
            </a:p>
          </p:txBody>
        </p:sp>
        <p:sp>
          <p:nvSpPr>
            <p:cNvPr id="175" name="Google Shape;175;p6"/>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rgbClr val="0F9934"/>
                </a:solidFill>
                <a:latin typeface="Arial"/>
                <a:ea typeface="Arial"/>
                <a:cs typeface="Arial"/>
                <a:sym typeface="Arial"/>
              </a:endParaRPr>
            </a:p>
          </p:txBody>
        </p:sp>
      </p:grpSp>
      <p:sp>
        <p:nvSpPr>
          <p:cNvPr id="176" name="Google Shape;176;p6"/>
          <p:cNvSpPr txBox="1"/>
          <p:nvPr/>
        </p:nvSpPr>
        <p:spPr>
          <a:xfrm>
            <a:off x="6898740" y="1206319"/>
            <a:ext cx="4780229" cy="48320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3333FF"/>
                </a:solidFill>
                <a:latin typeface="Arial"/>
                <a:ea typeface="Arial"/>
                <a:cs typeface="Arial"/>
                <a:sym typeface="Arial"/>
              </a:rPr>
              <a:t>CNN</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KR" sz="1400">
                <a:solidFill>
                  <a:schemeClr val="dk1"/>
                </a:solidFill>
                <a:latin typeface="Arial"/>
                <a:ea typeface="Arial"/>
                <a:cs typeface="Arial"/>
                <a:sym typeface="Arial"/>
              </a:rPr>
              <a:t>이미지 데이터를 다룰때 일반적으로 CNN을 사용</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KR" sz="1400">
                <a:solidFill>
                  <a:schemeClr val="dk1"/>
                </a:solidFill>
                <a:latin typeface="Arial"/>
                <a:ea typeface="Arial"/>
                <a:cs typeface="Arial"/>
                <a:sym typeface="Arial"/>
              </a:rPr>
              <a:t>이유</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KR" sz="1400">
                <a:solidFill>
                  <a:schemeClr val="dk1"/>
                </a:solidFill>
                <a:latin typeface="Arial"/>
                <a:ea typeface="Arial"/>
                <a:cs typeface="Arial"/>
                <a:sym typeface="Arial"/>
              </a:rPr>
              <a:t> Alexnet논문을 보면 이미지가 가진 특성에 대한 CNN의 가정이 짧게 언급된다.</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400"/>
              <a:buFont typeface="Arial"/>
              <a:buAutoNum type="arabicPeriod"/>
            </a:pPr>
            <a:r>
              <a:rPr lang="ko-KR" sz="1400">
                <a:solidFill>
                  <a:schemeClr val="dk1"/>
                </a:solidFill>
                <a:latin typeface="Arial"/>
                <a:ea typeface="Arial"/>
                <a:cs typeface="Arial"/>
                <a:sym typeface="Arial"/>
              </a:rPr>
              <a:t>Stationarity : 시간이 변해도 동일한 패턴이 반복</a:t>
            </a:r>
            <a:endParaRPr sz="1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400"/>
              <a:buFont typeface="Arial"/>
              <a:buAutoNum type="arabicPeriod"/>
            </a:pPr>
            <a:r>
              <a:rPr lang="ko-KR" sz="1400">
                <a:solidFill>
                  <a:schemeClr val="dk1"/>
                </a:solidFill>
                <a:latin typeface="Arial"/>
                <a:ea typeface="Arial"/>
                <a:cs typeface="Arial"/>
                <a:sym typeface="Arial"/>
              </a:rPr>
              <a:t>locality of pixel dependencies : 이미지는 작은 특징들로 구성되어 있기 때문에 픽셀의 종속성은 특징이 있는 작은 지역으로 한정</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KR" sz="1400">
                <a:solidFill>
                  <a:schemeClr val="dk1"/>
                </a:solidFill>
                <a:latin typeface="Arial"/>
                <a:ea typeface="Arial"/>
                <a:cs typeface="Arial"/>
                <a:sym typeface="Arial"/>
              </a:rPr>
              <a:t> 따라서 이미지의 특성인 stationarity of statistics와 locality of pixel dependencies를 가정하여 만들어진 CNN 모델이 이미지를 잘 다루는 건 당연한 일이다.</a:t>
            </a:r>
            <a:endParaRPr/>
          </a:p>
          <a:p>
            <a:pPr indent="0" lvl="0" marL="0" marR="0" rtl="0" algn="l">
              <a:spcBef>
                <a:spcPts val="0"/>
              </a:spcBef>
              <a:spcAft>
                <a:spcPts val="0"/>
              </a:spcAft>
              <a:buNone/>
            </a:pPr>
            <a:r>
              <a:rPr lang="ko-KR" sz="1400">
                <a:solidFill>
                  <a:schemeClr val="dk1"/>
                </a:solidFill>
                <a:latin typeface="Arial"/>
                <a:ea typeface="Arial"/>
                <a:cs typeface="Arial"/>
                <a:sym typeface="Arial"/>
              </a:rPr>
              <a:t> 동일한 특징이 이미지내 여러 지역에 있을 수 있고, 작은 지역 안에 픽셀 종속성이 있다는 가정 때문에 파라미터를 공유하고 sparse interaction을 가지는 필터와 Convolution연산을 하는것은 완벽하게 잘 들어맞는다.</a:t>
            </a:r>
            <a:endParaRPr sz="1400">
              <a:solidFill>
                <a:schemeClr val="dk1"/>
              </a:solidFill>
              <a:latin typeface="Arial"/>
              <a:ea typeface="Arial"/>
              <a:cs typeface="Arial"/>
              <a:sym typeface="Arial"/>
            </a:endParaRPr>
          </a:p>
        </p:txBody>
      </p:sp>
      <p:pic>
        <p:nvPicPr>
          <p:cNvPr id="177" name="Google Shape;177;p6"/>
          <p:cNvPicPr preferRelativeResize="0"/>
          <p:nvPr/>
        </p:nvPicPr>
        <p:blipFill rotWithShape="1">
          <a:blip r:embed="rId3">
            <a:alphaModFix/>
          </a:blip>
          <a:srcRect b="0" l="0" r="0" t="0"/>
          <a:stretch/>
        </p:blipFill>
        <p:spPr>
          <a:xfrm>
            <a:off x="281435" y="1095469"/>
            <a:ext cx="2135839" cy="5529215"/>
          </a:xfrm>
          <a:prstGeom prst="rect">
            <a:avLst/>
          </a:prstGeom>
          <a:noFill/>
          <a:ln cap="flat" cmpd="sng" w="9525">
            <a:solidFill>
              <a:schemeClr val="dk1"/>
            </a:solidFill>
            <a:prstDash val="solid"/>
            <a:round/>
            <a:headEnd len="sm" w="sm" type="none"/>
            <a:tailEnd len="sm" w="sm" type="none"/>
          </a:ln>
        </p:spPr>
      </p:pic>
      <p:pic>
        <p:nvPicPr>
          <p:cNvPr id="178" name="Google Shape;178;p6"/>
          <p:cNvPicPr preferRelativeResize="0"/>
          <p:nvPr/>
        </p:nvPicPr>
        <p:blipFill rotWithShape="1">
          <a:blip r:embed="rId4">
            <a:alphaModFix/>
          </a:blip>
          <a:srcRect b="0" l="0" r="0" t="0"/>
          <a:stretch/>
        </p:blipFill>
        <p:spPr>
          <a:xfrm>
            <a:off x="2544021" y="1269880"/>
            <a:ext cx="4144262" cy="498606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7"/>
          <p:cNvGrpSpPr/>
          <p:nvPr/>
        </p:nvGrpSpPr>
        <p:grpSpPr>
          <a:xfrm>
            <a:off x="476751" y="280803"/>
            <a:ext cx="2270245" cy="501968"/>
            <a:chOff x="636542" y="262634"/>
            <a:chExt cx="2270245" cy="501968"/>
          </a:xfrm>
        </p:grpSpPr>
        <p:sp>
          <p:nvSpPr>
            <p:cNvPr id="185" name="Google Shape;185;p7"/>
            <p:cNvSpPr txBox="1"/>
            <p:nvPr/>
          </p:nvSpPr>
          <p:spPr>
            <a:xfrm>
              <a:off x="1358286" y="272159"/>
              <a:ext cx="1548501"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3200">
                  <a:solidFill>
                    <a:srgbClr val="262626"/>
                  </a:solidFill>
                  <a:latin typeface="Arial"/>
                  <a:ea typeface="Arial"/>
                  <a:cs typeface="Arial"/>
                  <a:sym typeface="Arial"/>
                </a:rPr>
                <a:t>모델 검정</a:t>
              </a:r>
              <a:endParaRPr b="1" sz="3200">
                <a:solidFill>
                  <a:srgbClr val="262626"/>
                </a:solidFill>
                <a:latin typeface="Arial"/>
                <a:ea typeface="Arial"/>
                <a:cs typeface="Arial"/>
                <a:sym typeface="Arial"/>
              </a:endParaRPr>
            </a:p>
          </p:txBody>
        </p:sp>
        <p:sp>
          <p:nvSpPr>
            <p:cNvPr id="186" name="Google Shape;186;p7"/>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ko-KR" sz="3200">
                  <a:solidFill>
                    <a:srgbClr val="002060"/>
                  </a:solidFill>
                  <a:latin typeface="Arial"/>
                  <a:ea typeface="Arial"/>
                  <a:cs typeface="Arial"/>
                  <a:sym typeface="Arial"/>
                </a:rPr>
                <a:t>06</a:t>
              </a:r>
              <a:endParaRPr b="1" sz="3200">
                <a:solidFill>
                  <a:srgbClr val="0F9934"/>
                </a:solidFill>
                <a:latin typeface="Arial"/>
                <a:ea typeface="Arial"/>
                <a:cs typeface="Arial"/>
                <a:sym typeface="Arial"/>
              </a:endParaRPr>
            </a:p>
          </p:txBody>
        </p:sp>
        <p:sp>
          <p:nvSpPr>
            <p:cNvPr id="187" name="Google Shape;187;p7"/>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rgbClr val="0F9934"/>
                </a:solidFill>
                <a:latin typeface="Arial"/>
                <a:ea typeface="Arial"/>
                <a:cs typeface="Arial"/>
                <a:sym typeface="Arial"/>
              </a:endParaRPr>
            </a:p>
          </p:txBody>
        </p:sp>
      </p:grpSp>
      <p:pic>
        <p:nvPicPr>
          <p:cNvPr id="188" name="Google Shape;188;p7"/>
          <p:cNvPicPr preferRelativeResize="0"/>
          <p:nvPr/>
        </p:nvPicPr>
        <p:blipFill rotWithShape="1">
          <a:blip r:embed="rId3">
            <a:alphaModFix/>
          </a:blip>
          <a:srcRect b="0" l="0" r="0" t="0"/>
          <a:stretch/>
        </p:blipFill>
        <p:spPr>
          <a:xfrm>
            <a:off x="386276" y="1053565"/>
            <a:ext cx="4022755" cy="5432438"/>
          </a:xfrm>
          <a:prstGeom prst="rect">
            <a:avLst/>
          </a:prstGeom>
          <a:noFill/>
          <a:ln cap="flat" cmpd="sng" w="9525">
            <a:solidFill>
              <a:schemeClr val="dk1"/>
            </a:solidFill>
            <a:prstDash val="solid"/>
            <a:round/>
            <a:headEnd len="sm" w="sm" type="none"/>
            <a:tailEnd len="sm" w="sm" type="none"/>
          </a:ln>
        </p:spPr>
      </p:pic>
      <p:pic>
        <p:nvPicPr>
          <p:cNvPr id="189" name="Google Shape;189;p7"/>
          <p:cNvPicPr preferRelativeResize="0"/>
          <p:nvPr/>
        </p:nvPicPr>
        <p:blipFill rotWithShape="1">
          <a:blip r:embed="rId4">
            <a:alphaModFix/>
          </a:blip>
          <a:srcRect b="0" l="0" r="0" t="0"/>
          <a:stretch/>
        </p:blipFill>
        <p:spPr>
          <a:xfrm>
            <a:off x="4738184" y="2564140"/>
            <a:ext cx="4641212" cy="2969496"/>
          </a:xfrm>
          <a:prstGeom prst="rect">
            <a:avLst/>
          </a:prstGeom>
          <a:noFill/>
          <a:ln cap="flat" cmpd="sng" w="9525">
            <a:solidFill>
              <a:schemeClr val="dk1"/>
            </a:solidFill>
            <a:prstDash val="solid"/>
            <a:round/>
            <a:headEnd len="sm" w="sm" type="none"/>
            <a:tailEnd len="sm" w="sm" type="none"/>
          </a:ln>
        </p:spPr>
      </p:pic>
      <p:sp>
        <p:nvSpPr>
          <p:cNvPr id="190" name="Google Shape;190;p7"/>
          <p:cNvSpPr txBox="1"/>
          <p:nvPr/>
        </p:nvSpPr>
        <p:spPr>
          <a:xfrm>
            <a:off x="4611437" y="5640999"/>
            <a:ext cx="709469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Epoch 58일 때, 가장 좋은 결과가 나왔고 이를 이용해</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KR" sz="1400">
                <a:solidFill>
                  <a:schemeClr val="dk1"/>
                </a:solidFill>
                <a:latin typeface="Arial"/>
                <a:ea typeface="Arial"/>
                <a:cs typeface="Arial"/>
                <a:sym typeface="Arial"/>
              </a:rPr>
              <a:t>Test 데이터의 loss</a:t>
            </a:r>
            <a:r>
              <a:rPr lang="ko-KR">
                <a:solidFill>
                  <a:schemeClr val="dk1"/>
                </a:solidFill>
              </a:rPr>
              <a:t>와 </a:t>
            </a:r>
            <a:r>
              <a:rPr lang="ko-KR">
                <a:solidFill>
                  <a:schemeClr val="dk1"/>
                </a:solidFill>
              </a:rPr>
              <a:t>accuracy를</a:t>
            </a:r>
            <a:r>
              <a:rPr lang="ko-KR" sz="1400">
                <a:solidFill>
                  <a:schemeClr val="dk1"/>
                </a:solidFill>
                <a:latin typeface="Arial"/>
                <a:ea typeface="Arial"/>
                <a:cs typeface="Arial"/>
                <a:sym typeface="Arial"/>
              </a:rPr>
              <a:t> 구했을 때, 각각 0.39</a:t>
            </a:r>
            <a:r>
              <a:rPr lang="ko-KR">
                <a:solidFill>
                  <a:schemeClr val="dk1"/>
                </a:solidFill>
              </a:rPr>
              <a:t>2</a:t>
            </a:r>
            <a:r>
              <a:rPr lang="ko-KR" sz="1400">
                <a:solidFill>
                  <a:schemeClr val="dk1"/>
                </a:solidFill>
                <a:latin typeface="Arial"/>
                <a:ea typeface="Arial"/>
                <a:cs typeface="Arial"/>
                <a:sym typeface="Arial"/>
              </a:rPr>
              <a:t>와 0.855가 나왔다.</a:t>
            </a:r>
            <a:endParaRPr sz="1400">
              <a:solidFill>
                <a:schemeClr val="dk1"/>
              </a:solidFill>
              <a:latin typeface="Arial"/>
              <a:ea typeface="Arial"/>
              <a:cs typeface="Arial"/>
              <a:sym typeface="Arial"/>
            </a:endParaRPr>
          </a:p>
        </p:txBody>
      </p:sp>
      <p:pic>
        <p:nvPicPr>
          <p:cNvPr id="191" name="Google Shape;191;p7"/>
          <p:cNvPicPr preferRelativeResize="0"/>
          <p:nvPr/>
        </p:nvPicPr>
        <p:blipFill rotWithShape="1">
          <a:blip r:embed="rId5">
            <a:alphaModFix/>
          </a:blip>
          <a:srcRect b="0" l="0" r="0" t="0"/>
          <a:stretch/>
        </p:blipFill>
        <p:spPr>
          <a:xfrm>
            <a:off x="4738171" y="1304934"/>
            <a:ext cx="7459374" cy="273380"/>
          </a:xfrm>
          <a:prstGeom prst="rect">
            <a:avLst/>
          </a:prstGeom>
          <a:noFill/>
          <a:ln cap="flat" cmpd="sng" w="9525">
            <a:solidFill>
              <a:schemeClr val="dk1"/>
            </a:solidFill>
            <a:prstDash val="solid"/>
            <a:round/>
            <a:headEnd len="sm" w="sm" type="none"/>
            <a:tailEnd len="sm" w="sm" type="none"/>
          </a:ln>
        </p:spPr>
      </p:pic>
      <p:pic>
        <p:nvPicPr>
          <p:cNvPr id="192" name="Google Shape;192;p7"/>
          <p:cNvPicPr preferRelativeResize="0"/>
          <p:nvPr/>
        </p:nvPicPr>
        <p:blipFill rotWithShape="1">
          <a:blip r:embed="rId6">
            <a:alphaModFix/>
          </a:blip>
          <a:srcRect b="0" l="0" r="0" t="0"/>
          <a:stretch/>
        </p:blipFill>
        <p:spPr>
          <a:xfrm>
            <a:off x="4738171" y="1685414"/>
            <a:ext cx="6001588" cy="771633"/>
          </a:xfrm>
          <a:prstGeom prst="rect">
            <a:avLst/>
          </a:prstGeom>
          <a:noFill/>
          <a:ln cap="flat" cmpd="sng" w="9525">
            <a:solidFill>
              <a:schemeClr val="dk1"/>
            </a:solidFill>
            <a:prstDash val="solid"/>
            <a:round/>
            <a:headEnd len="sm" w="sm" type="none"/>
            <a:tailEnd len="sm" w="sm" type="none"/>
          </a:ln>
        </p:spPr>
      </p:pic>
      <p:pic>
        <p:nvPicPr>
          <p:cNvPr id="193" name="Google Shape;193;p7"/>
          <p:cNvPicPr preferRelativeResize="0"/>
          <p:nvPr/>
        </p:nvPicPr>
        <p:blipFill rotWithShape="1">
          <a:blip r:embed="rId7">
            <a:alphaModFix/>
          </a:blip>
          <a:srcRect b="0" l="0" r="0" t="0"/>
          <a:stretch/>
        </p:blipFill>
        <p:spPr>
          <a:xfrm>
            <a:off x="3081703" y="644269"/>
            <a:ext cx="5549775" cy="5308041"/>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8"/>
          <p:cNvGrpSpPr/>
          <p:nvPr/>
        </p:nvGrpSpPr>
        <p:grpSpPr>
          <a:xfrm>
            <a:off x="476751" y="280803"/>
            <a:ext cx="2985184" cy="501968"/>
            <a:chOff x="636542" y="262634"/>
            <a:chExt cx="2985184" cy="501968"/>
          </a:xfrm>
        </p:grpSpPr>
        <p:sp>
          <p:nvSpPr>
            <p:cNvPr id="200" name="Google Shape;200;p8"/>
            <p:cNvSpPr txBox="1"/>
            <p:nvPr/>
          </p:nvSpPr>
          <p:spPr>
            <a:xfrm>
              <a:off x="1358286" y="272159"/>
              <a:ext cx="2263440"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3200">
                  <a:solidFill>
                    <a:srgbClr val="262626"/>
                  </a:solidFill>
                  <a:latin typeface="Arial"/>
                  <a:ea typeface="Arial"/>
                  <a:cs typeface="Arial"/>
                  <a:sym typeface="Arial"/>
                </a:rPr>
                <a:t>프로젝트 회고</a:t>
              </a:r>
              <a:endParaRPr b="1" sz="3200">
                <a:solidFill>
                  <a:srgbClr val="262626"/>
                </a:solidFill>
                <a:latin typeface="Arial"/>
                <a:ea typeface="Arial"/>
                <a:cs typeface="Arial"/>
                <a:sym typeface="Arial"/>
              </a:endParaRPr>
            </a:p>
          </p:txBody>
        </p:sp>
        <p:sp>
          <p:nvSpPr>
            <p:cNvPr id="201" name="Google Shape;201;p8"/>
            <p:cNvSpPr txBox="1"/>
            <p:nvPr/>
          </p:nvSpPr>
          <p:spPr>
            <a:xfrm>
              <a:off x="636542" y="262634"/>
              <a:ext cx="461665" cy="49244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ko-KR" sz="3200">
                  <a:solidFill>
                    <a:srgbClr val="002060"/>
                  </a:solidFill>
                  <a:latin typeface="Arial"/>
                  <a:ea typeface="Arial"/>
                  <a:cs typeface="Arial"/>
                  <a:sym typeface="Arial"/>
                </a:rPr>
                <a:t>07</a:t>
              </a:r>
              <a:endParaRPr b="1" sz="3200">
                <a:solidFill>
                  <a:srgbClr val="0F9934"/>
                </a:solidFill>
                <a:latin typeface="Arial"/>
                <a:ea typeface="Arial"/>
                <a:cs typeface="Arial"/>
                <a:sym typeface="Arial"/>
              </a:endParaRPr>
            </a:p>
          </p:txBody>
        </p:sp>
        <p:sp>
          <p:nvSpPr>
            <p:cNvPr id="202" name="Google Shape;202;p8"/>
            <p:cNvSpPr/>
            <p:nvPr/>
          </p:nvSpPr>
          <p:spPr>
            <a:xfrm>
              <a:off x="1152525" y="478692"/>
              <a:ext cx="60325" cy="603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rgbClr val="0F9934"/>
                </a:solidFill>
                <a:latin typeface="Arial"/>
                <a:ea typeface="Arial"/>
                <a:cs typeface="Arial"/>
                <a:sym typeface="Arial"/>
              </a:endParaRPr>
            </a:p>
          </p:txBody>
        </p:sp>
      </p:grpSp>
      <p:sp>
        <p:nvSpPr>
          <p:cNvPr id="203" name="Google Shape;203;p8"/>
          <p:cNvSpPr txBox="1"/>
          <p:nvPr/>
        </p:nvSpPr>
        <p:spPr>
          <a:xfrm>
            <a:off x="316609" y="1061466"/>
            <a:ext cx="11407500" cy="5448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핸드폰에 카메라에 웃는 표정을 지으면</a:t>
            </a:r>
            <a:endParaRPr b="1"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약간의 보상을 주는 앱을 만드는 것이 목표였다.</a:t>
            </a:r>
            <a:endParaRPr/>
          </a:p>
          <a:p>
            <a:pPr indent="0" lvl="0" marL="0" marR="0" rtl="0" algn="ctr">
              <a:lnSpc>
                <a:spcPct val="150000"/>
              </a:lnSpc>
              <a:spcBef>
                <a:spcPts val="0"/>
              </a:spcBef>
              <a:spcAft>
                <a:spcPts val="0"/>
              </a:spcAft>
              <a:buNone/>
            </a:pPr>
            <a:r>
              <a:t/>
            </a:r>
            <a:endParaRPr b="1"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웃는 얼굴 표정과 그렇지 않은 표정을 구별하는 모델은 만들었</a:t>
            </a:r>
            <a:r>
              <a:rPr b="1" lang="ko-KR" sz="2400">
                <a:solidFill>
                  <a:schemeClr val="dk1"/>
                </a:solidFill>
              </a:rPr>
              <a:t>고</a:t>
            </a:r>
            <a:endParaRPr b="1" sz="2400">
              <a:solidFill>
                <a:schemeClr val="dk1"/>
              </a:solidFill>
            </a:endParaRPr>
          </a:p>
          <a:p>
            <a:pPr indent="0" lvl="0" marL="0" marR="0" rtl="0" algn="ctr">
              <a:lnSpc>
                <a:spcPct val="150000"/>
              </a:lnSpc>
              <a:spcBef>
                <a:spcPts val="0"/>
              </a:spcBef>
              <a:spcAft>
                <a:spcPts val="0"/>
              </a:spcAft>
              <a:buNone/>
            </a:pPr>
            <a:r>
              <a:rPr b="1" lang="ko-KR" sz="2400">
                <a:solidFill>
                  <a:schemeClr val="dk1"/>
                </a:solidFill>
              </a:rPr>
              <a:t>생각보다 구별을 잘하는 것을 확인할 수 있었</a:t>
            </a:r>
            <a:r>
              <a:rPr b="1" lang="ko-KR" sz="2400">
                <a:solidFill>
                  <a:schemeClr val="dk1"/>
                </a:solidFill>
                <a:latin typeface="Arial"/>
                <a:ea typeface="Arial"/>
                <a:cs typeface="Arial"/>
                <a:sym typeface="Arial"/>
              </a:rPr>
              <a:t>으나</a:t>
            </a:r>
            <a:endParaRPr b="1"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기술과 시간의 부족으로 완성할 수 없었다.</a:t>
            </a:r>
            <a:endParaRPr/>
          </a:p>
          <a:p>
            <a:pPr indent="0" lvl="0" marL="0" marR="0" rtl="0" algn="ctr">
              <a:lnSpc>
                <a:spcPct val="150000"/>
              </a:lnSpc>
              <a:spcBef>
                <a:spcPts val="0"/>
              </a:spcBef>
              <a:spcAft>
                <a:spcPts val="0"/>
              </a:spcAft>
              <a:buNone/>
            </a:pPr>
            <a:r>
              <a:t/>
            </a:r>
            <a:endParaRPr b="1"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후에 웃는 얼굴을 보여주면 잠금해제가 된다던가</a:t>
            </a:r>
            <a:endParaRPr b="1"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SNS나 게임에 웃는 얼굴을 올리면 보상을 주는 이벤트 같은 것들로</a:t>
            </a:r>
            <a:endParaRPr b="1"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사람들에게 웃음을 주고 싶다.</a:t>
            </a:r>
            <a:endParaRPr b="1" sz="2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txBox="1"/>
          <p:nvPr/>
        </p:nvSpPr>
        <p:spPr>
          <a:xfrm>
            <a:off x="316609" y="1061466"/>
            <a:ext cx="11407629" cy="58169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마지막으로 재미로 웃으면서 우는 표정연기들을 분석해보았다.</a:t>
            </a:r>
            <a:endParaRPr b="1" sz="2400">
              <a:solidFill>
                <a:schemeClr val="dk1"/>
              </a:solidFill>
              <a:latin typeface="Arial"/>
              <a:ea typeface="Arial"/>
              <a:cs typeface="Arial"/>
              <a:sym typeface="Arial"/>
            </a:endParaRPr>
          </a:p>
        </p:txBody>
      </p:sp>
      <p:pic>
        <p:nvPicPr>
          <p:cNvPr id="210" name="Google Shape;210;p9"/>
          <p:cNvPicPr preferRelativeResize="0"/>
          <p:nvPr/>
        </p:nvPicPr>
        <p:blipFill rotWithShape="1">
          <a:blip r:embed="rId3">
            <a:alphaModFix/>
          </a:blip>
          <a:srcRect b="0" l="0" r="0" t="0"/>
          <a:stretch/>
        </p:blipFill>
        <p:spPr>
          <a:xfrm>
            <a:off x="316609" y="1742844"/>
            <a:ext cx="11349845" cy="3580347"/>
          </a:xfrm>
          <a:prstGeom prst="rect">
            <a:avLst/>
          </a:prstGeom>
          <a:noFill/>
          <a:ln>
            <a:noFill/>
          </a:ln>
        </p:spPr>
      </p:pic>
      <p:sp>
        <p:nvSpPr>
          <p:cNvPr id="211" name="Google Shape;211;p9"/>
          <p:cNvSpPr txBox="1"/>
          <p:nvPr/>
        </p:nvSpPr>
        <p:spPr>
          <a:xfrm>
            <a:off x="441850" y="5487116"/>
            <a:ext cx="11407629" cy="58169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2400">
                <a:solidFill>
                  <a:schemeClr val="dk1"/>
                </a:solidFill>
                <a:latin typeface="Arial"/>
                <a:ea typeface="Arial"/>
                <a:cs typeface="Arial"/>
                <a:sym typeface="Arial"/>
              </a:rPr>
              <a:t>눈보다는 입에서 더 웃는 표정을 확인하는 것 같다는 생각이 들었다.</a:t>
            </a:r>
            <a:endParaRPr b="1" sz="2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2019-01-23T01:11:03Z</dcterms:created>
  <dc:creator>suny</dc:creator>
</cp:coreProperties>
</file>